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1" r:id="rId14"/>
    <p:sldId id="272" r:id="rId15"/>
    <p:sldId id="273" r:id="rId16"/>
    <p:sldId id="270" r:id="rId17"/>
    <p:sldId id="274" r:id="rId18"/>
    <p:sldId id="275" r:id="rId19"/>
    <p:sldId id="276" r:id="rId20"/>
    <p:sldId id="277" r:id="rId21"/>
    <p:sldId id="278" r:id="rId22"/>
    <p:sldId id="279" r:id="rId23"/>
    <p:sldId id="280" r:id="rId24"/>
    <p:sldId id="281" r:id="rId25"/>
    <p:sldId id="302" r:id="rId26"/>
    <p:sldId id="303" r:id="rId27"/>
    <p:sldId id="282" r:id="rId28"/>
    <p:sldId id="283" r:id="rId29"/>
    <p:sldId id="284" r:id="rId30"/>
    <p:sldId id="285" r:id="rId31"/>
    <p:sldId id="304"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32" r:id="rId72"/>
    <p:sldId id="328" r:id="rId73"/>
    <p:sldId id="329" r:id="rId74"/>
    <p:sldId id="330" r:id="rId7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773" autoAdjust="0"/>
  </p:normalViewPr>
  <p:slideViewPr>
    <p:cSldViewPr snapToGrid="0">
      <p:cViewPr varScale="1">
        <p:scale>
          <a:sx n="106" d="100"/>
          <a:sy n="106" d="100"/>
        </p:scale>
        <p:origin x="7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4F877-49C7-455A-BF58-281FAEA3D87E}" type="datetimeFigureOut">
              <a:rPr lang="ru-RU" smtClean="0"/>
              <a:t>10.03.2021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85DBF-3E93-473A-9CEF-27AFEA04DDFB}" type="slidenum">
              <a:rPr lang="ru-RU" smtClean="0"/>
              <a:t>‹#›</a:t>
            </a:fld>
            <a:endParaRPr lang="ru-RU"/>
          </a:p>
        </p:txBody>
      </p:sp>
    </p:spTree>
    <p:extLst>
      <p:ext uri="{BB962C8B-B14F-4D97-AF65-F5344CB8AC3E}">
        <p14:creationId xmlns:p14="http://schemas.microsoft.com/office/powerpoint/2010/main" val="1097379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ru.wikipedia.org/wiki/%D0%A5%D0%B8%D0%BB%D0%BE%D0%BC%D0%B8%D0%BA%D1%80%D0%BE%D0%BD" TargetMode="External"/><Relationship Id="rId13" Type="http://schemas.openxmlformats.org/officeDocument/2006/relationships/hyperlink" Target="https://ru.wikipedia.org/wiki/%D0%9E%D0%B1%D0%BC%D0%B5%D0%BD_%D0%B2%D0%B5%D1%89%D0%B5%D1%81%D1%82%D0%B2" TargetMode="External"/><Relationship Id="rId3" Type="http://schemas.openxmlformats.org/officeDocument/2006/relationships/hyperlink" Target="https://ru.wikipedia.org/wiki/%D0%A0%D0%B0%D1%81%D1%82%D0%B2%D0%BE%D1%80%D0%B8%D0%BC%D0%BE%D1%81%D1%82%D1%8C" TargetMode="External"/><Relationship Id="rId7" Type="http://schemas.openxmlformats.org/officeDocument/2006/relationships/hyperlink" Target="https://ru.wikipedia.org/wiki/%D0%9B%D0%B8%D0%BF%D0%BE%D0%BF%D1%80%D0%BE%D1%82%D0%B5%D0%B8%D0%BD%D1%8B_%D0%BE%D1%87%D0%B5%D0%BD%D1%8C_%D0%BD%D0%B8%D0%B7%D0%BA%D0%BE%D0%B9_%D0%BF%D0%BB%D0%BE%D1%82%D0%BD%D0%BE%D1%81%D1%82%D0%B8" TargetMode="External"/><Relationship Id="rId12" Type="http://schemas.openxmlformats.org/officeDocument/2006/relationships/hyperlink" Target="https://ru.wikipedia.org/wiki/%D0%A1%D1%82%D0%B5%D1%80%D0%B8%D0%BD%D1%8B"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ru.wikipedia.org/wiki/%D0%9B%D0%B8%D0%BF%D0%BE%D0%BF%D1%80%D0%BE%D1%82%D0%B5%D0%B8%D0%BD%D1%8B_%D0%BD%D0%B8%D0%B7%D0%BA%D0%BE%D0%B9_%D0%BF%D0%BB%D0%BE%D1%82%D0%BD%D0%BE%D1%81%D1%82%D0%B8" TargetMode="External"/><Relationship Id="rId11" Type="http://schemas.openxmlformats.org/officeDocument/2006/relationships/hyperlink" Target="https://ru.wikipedia.org/wiki/%D0%AD%D0%BD%D0%B4%D0%BE%D0%B3%D0%B5%D0%BD%D0%BD%D0%BE%D1%81%D1%82%D1%8C" TargetMode="External"/><Relationship Id="rId5" Type="http://schemas.openxmlformats.org/officeDocument/2006/relationships/hyperlink" Target="https://ru.wikipedia.org/wiki/%D0%9B%D0%B8%D0%BF%D0%BE%D0%BF%D1%80%D0%BE%D1%82%D0%B5%D0%B8%D0%BD%D1%8B_%D0%B2%D1%8B%D1%81%D0%BE%D0%BA%D0%BE%D0%B9_%D0%BF%D0%BB%D0%BE%D1%82%D0%BD%D0%BE%D1%81%D1%82%D0%B8" TargetMode="External"/><Relationship Id="rId15" Type="http://schemas.openxmlformats.org/officeDocument/2006/relationships/hyperlink" Target="https://ru.wikipedia.org/wiki/%D0%93%D0%BE%D0%BC%D0%B5%D0%BE%D1%81%D1%82%D0%B0%D0%B7" TargetMode="External"/><Relationship Id="rId10" Type="http://schemas.openxmlformats.org/officeDocument/2006/relationships/hyperlink" Target="https://ru.wikipedia.org/wiki/%D0%AD%D0%BA%D0%B7%D0%BE%D0%B3%D0%B5%D0%BD%D0%BD%D0%BE%D1%81%D1%82%D1%8C" TargetMode="External"/><Relationship Id="rId4" Type="http://schemas.openxmlformats.org/officeDocument/2006/relationships/hyperlink" Target="https://ru.wikipedia.org/wiki/%D0%90%D1%82%D0%B5%D1%80%D0%BE%D1%81%D0%BA%D0%BB%D0%B5%D1%80%D0%BE%D0%B7" TargetMode="External"/><Relationship Id="rId9" Type="http://schemas.openxmlformats.org/officeDocument/2006/relationships/hyperlink" Target="https://ru.wikipedia.org/wiki/%D0%9C%D0%B8%D0%BA%D1%80%D0%BE%D1%84%D0%BB%D0%BE%D1%80%D0%B0_%D0%BA%D0%B8%D1%88%D0%B5%D1%87%D0%BD%D0%B8%D0%BA%D0%B0" TargetMode="External"/><Relationship Id="rId14" Type="http://schemas.openxmlformats.org/officeDocument/2006/relationships/hyperlink" Target="https://ru.wikipedia.org/wiki/%D0%9A%D0%BB%D0%B5%D1%82%D0%BA%D0%B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B3F5CD-E892-4466-9D44-654F90367039}" type="slidenum">
              <a:rPr lang="ru-RU" altLang="ru-RU">
                <a:latin typeface="Times New Roman" panose="02020603050405020304" pitchFamily="18" charset="0"/>
              </a:rPr>
              <a:pPr fontAlgn="base">
                <a:spcBef>
                  <a:spcPct val="0"/>
                </a:spcBef>
                <a:spcAft>
                  <a:spcPct val="0"/>
                </a:spcAft>
              </a:pPr>
              <a:t>3</a:t>
            </a:fld>
            <a:endParaRPr lang="ru-RU" altLang="ru-RU">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ru-RU" smtClean="0"/>
              <a:t>HS response  is universal in animals and bacteria, and Drosphila has been used in research.  The first clues came with the observation that the region of the chromosomes that contains the HSP 70 gene became puffed on raising the temperature of the  flies.   These puffs are the site f transcriptional activity.</a:t>
            </a:r>
          </a:p>
        </p:txBody>
      </p:sp>
    </p:spTree>
    <p:extLst>
      <p:ext uri="{BB962C8B-B14F-4D97-AF65-F5344CB8AC3E}">
        <p14:creationId xmlns:p14="http://schemas.microsoft.com/office/powerpoint/2010/main" val="16640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C19A95-CB32-430A-90F8-2F4965F8A7C0}" type="slidenum">
              <a:rPr lang="ru-RU" altLang="ru-RU">
                <a:latin typeface="Arial" panose="020B0604020202020204" pitchFamily="34" charset="0"/>
              </a:rPr>
              <a:pPr fontAlgn="base">
                <a:spcBef>
                  <a:spcPct val="0"/>
                </a:spcBef>
                <a:spcAft>
                  <a:spcPct val="0"/>
                </a:spcAft>
              </a:pPr>
              <a:t>29</a:t>
            </a:fld>
            <a:endParaRPr lang="ru-RU" altLang="ru-RU">
              <a:latin typeface="Arial" panose="020B0604020202020204" pitchFamily="34" charset="0"/>
            </a:endParaRPr>
          </a:p>
        </p:txBody>
      </p:sp>
      <p:sp>
        <p:nvSpPr>
          <p:cNvPr id="798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smtClean="0">
              <a:latin typeface="Arial" panose="020B0604020202020204" pitchFamily="34" charset="0"/>
            </a:endParaRPr>
          </a:p>
        </p:txBody>
      </p:sp>
    </p:spTree>
    <p:extLst>
      <p:ext uri="{BB962C8B-B14F-4D97-AF65-F5344CB8AC3E}">
        <p14:creationId xmlns:p14="http://schemas.microsoft.com/office/powerpoint/2010/main" val="2962134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EA758C-6CDA-4744-99EC-8E53BC4D1A88}" type="slidenum">
              <a:rPr lang="ru-RU" altLang="ru-RU" smtClean="0"/>
              <a:pPr/>
              <a:t>48</a:t>
            </a:fld>
            <a:endParaRPr lang="ru-RU" altLang="ru-RU" smtClean="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3523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6F7F39F-CECC-455F-A72F-69D25DD0234B}" type="slidenum">
              <a:rPr lang="ru-RU" altLang="ru-RU" smtClean="0"/>
              <a:pPr/>
              <a:t>49</a:t>
            </a:fld>
            <a:endParaRPr lang="ru-RU" altLang="ru-RU" smtClean="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1959416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A827FE8-DAC8-4C9A-98A2-48E029B3E77A}" type="slidenum">
              <a:rPr lang="ru-RU" altLang="ru-RU" smtClean="0"/>
              <a:pPr/>
              <a:t>50</a:t>
            </a:fld>
            <a:endParaRPr lang="ru-RU" altLang="ru-RU" smtClean="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3708534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BFAA1A5-88B5-47AF-A324-5D573A751454}" type="slidenum">
              <a:rPr lang="ru-RU" altLang="ru-RU" smtClean="0"/>
              <a:pPr/>
              <a:t>51</a:t>
            </a:fld>
            <a:endParaRPr lang="ru-RU" altLang="ru-RU" smtClean="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2021595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F7DDA7B-3152-49C5-A80A-412E38EB4E62}" type="slidenum">
              <a:rPr lang="ru-RU" altLang="ru-RU" smtClean="0"/>
              <a:pPr/>
              <a:t>52</a:t>
            </a:fld>
            <a:endParaRPr lang="ru-RU" altLang="ru-RU" smtClean="0"/>
          </a:p>
        </p:txBody>
      </p:sp>
      <p:sp>
        <p:nvSpPr>
          <p:cNvPr id="1331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nchor="b"/>
          <a:lstStyle>
            <a:lvl1pPr defTabSz="9286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286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286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286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286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286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286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286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286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6A155729-F9F8-4069-A37F-E8355DAA0D1C}" type="slidenum">
              <a:rPr lang="en-US" altLang="en-US"/>
              <a:pPr algn="r" eaLnBrk="1" hangingPunct="1">
                <a:spcBef>
                  <a:spcPct val="0"/>
                </a:spcBef>
              </a:pPr>
              <a:t>52</a:t>
            </a:fld>
            <a:endParaRPr lang="en-US" altLang="en-US"/>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xfrm>
            <a:off x="914400" y="4344988"/>
            <a:ext cx="5029200"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lstStyle/>
          <a:p>
            <a:pPr eaLnBrk="1" hangingPunct="1"/>
            <a:endParaRPr lang="en-US" altLang="en-US" smtClean="0"/>
          </a:p>
        </p:txBody>
      </p:sp>
    </p:spTree>
    <p:extLst>
      <p:ext uri="{BB962C8B-B14F-4D97-AF65-F5344CB8AC3E}">
        <p14:creationId xmlns:p14="http://schemas.microsoft.com/office/powerpoint/2010/main" val="992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55F0CDF-458B-4689-91E2-40B813930549}" type="slidenum">
              <a:rPr lang="ru-RU" altLang="ru-RU" smtClean="0"/>
              <a:pPr/>
              <a:t>53</a:t>
            </a:fld>
            <a:endParaRPr lang="ru-RU" altLang="ru-RU"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1837233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014E94B-AB3C-455E-893E-0199E17B4977}" type="slidenum">
              <a:rPr lang="ru-RU" altLang="ru-RU" smtClean="0"/>
              <a:pPr/>
              <a:t>54</a:t>
            </a:fld>
            <a:endParaRPr lang="ru-RU" altLang="ru-RU"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3804661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92B8949-7A77-454E-BD35-CE62E616956F}" type="slidenum">
              <a:rPr lang="ru-RU" altLang="ru-RU" smtClean="0"/>
              <a:pPr/>
              <a:t>55</a:t>
            </a:fld>
            <a:endParaRPr lang="ru-RU" altLang="ru-RU"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3729041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CE311F4-E325-4CE9-B9A4-6336E02EA8BA}" type="slidenum">
              <a:rPr lang="ru-RU" altLang="ru-RU" smtClean="0"/>
              <a:pPr/>
              <a:t>57</a:t>
            </a:fld>
            <a:endParaRPr lang="ru-RU" altLang="ru-RU"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12956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smtClean="0"/>
          </a:p>
        </p:txBody>
      </p:sp>
    </p:spTree>
    <p:extLst>
      <p:ext uri="{BB962C8B-B14F-4D97-AF65-F5344CB8AC3E}">
        <p14:creationId xmlns:p14="http://schemas.microsoft.com/office/powerpoint/2010/main" val="62021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A98FEF-2DF6-4A64-B463-215F853533E7}" type="slidenum">
              <a:rPr lang="ru-RU" altLang="ru-RU" smtClean="0"/>
              <a:pPr/>
              <a:t>58</a:t>
            </a:fld>
            <a:endParaRPr lang="ru-RU" altLang="ru-RU"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1539932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374106D-126D-4CB9-BE64-796BC9B0A632}" type="slidenum">
              <a:rPr lang="ru-RU" altLang="ru-RU" smtClean="0"/>
              <a:pPr/>
              <a:t>59</a:t>
            </a:fld>
            <a:endParaRPr lang="ru-RU" altLang="ru-RU" smtClean="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591916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Образ слайда 1"/>
          <p:cNvSpPr>
            <a:spLocks noGrp="1" noRot="1" noChangeAspect="1" noTextEdit="1"/>
          </p:cNvSpPr>
          <p:nvPr>
            <p:ph type="sldImg"/>
          </p:nvPr>
        </p:nvSpPr>
        <p:spPr>
          <a:ln/>
        </p:spPr>
      </p:sp>
      <p:sp>
        <p:nvSpPr>
          <p:cNvPr id="29699" name="Заметки 2"/>
          <p:cNvSpPr>
            <a:spLocks noGrp="1"/>
          </p:cNvSpPr>
          <p:nvPr>
            <p:ph type="body" idx="1"/>
          </p:nvPr>
        </p:nvSpPr>
        <p:spPr>
          <a:noFill/>
        </p:spPr>
        <p:txBody>
          <a:bodyPr/>
          <a:lstStyle/>
          <a:p>
            <a:pPr eaLnBrk="1" hangingPunct="1"/>
            <a:r>
              <a:rPr lang="ru-RU" altLang="ru-RU" dirty="0" smtClean="0"/>
              <a:t>Существует несколько видов </a:t>
            </a:r>
            <a:r>
              <a:rPr lang="ru-RU" altLang="ru-RU" dirty="0" err="1" smtClean="0"/>
              <a:t>аполипопротеидов</a:t>
            </a:r>
            <a:r>
              <a:rPr lang="ru-RU" altLang="ru-RU" dirty="0" smtClean="0"/>
              <a:t>, различающихся молекулярной массой, степенью сродства к холестерину и степенью </a:t>
            </a:r>
            <a:r>
              <a:rPr lang="ru-RU" altLang="ru-RU" dirty="0" smtClean="0">
                <a:hlinkClick r:id="rId3" tooltip="Растворимость"/>
              </a:rPr>
              <a:t>растворимости</a:t>
            </a:r>
            <a:r>
              <a:rPr lang="ru-RU" altLang="ru-RU" dirty="0" smtClean="0"/>
              <a:t> комплексного соединения с холестерином (склонностью к выпадению кристаллов холестерина в осадок и к формированию </a:t>
            </a:r>
            <a:r>
              <a:rPr lang="ru-RU" altLang="ru-RU" dirty="0" smtClean="0">
                <a:hlinkClick r:id="rId4" tooltip="Атеросклероз"/>
              </a:rPr>
              <a:t>атеросклеротических</a:t>
            </a:r>
            <a:r>
              <a:rPr lang="ru-RU" altLang="ru-RU" dirty="0" smtClean="0"/>
              <a:t> бляшек). Различают следующие группы: высокомолекулярные (HDL, ЛПВП, </a:t>
            </a:r>
            <a:r>
              <a:rPr lang="ru-RU" altLang="ru-RU" dirty="0" smtClean="0">
                <a:hlinkClick r:id="rId5" tooltip="Липопротеины высокой плотности"/>
              </a:rPr>
              <a:t>липопротеиды высокой плотности</a:t>
            </a:r>
            <a:r>
              <a:rPr lang="ru-RU" altLang="ru-RU" dirty="0" smtClean="0"/>
              <a:t>) и низкомолекулярные (LDL, ЛПНП, </a:t>
            </a:r>
            <a:r>
              <a:rPr lang="ru-RU" altLang="ru-RU" dirty="0" smtClean="0">
                <a:hlinkClick r:id="rId6" tooltip="Липопротеины низкой плотности"/>
              </a:rPr>
              <a:t>липопротеиды низкой плотности</a:t>
            </a:r>
            <a:r>
              <a:rPr lang="ru-RU" altLang="ru-RU" dirty="0" smtClean="0"/>
              <a:t>), а также очень низкомолекулярные (VLDL, ЛПОНП, </a:t>
            </a:r>
            <a:r>
              <a:rPr lang="ru-RU" altLang="ru-RU" dirty="0" smtClean="0">
                <a:hlinkClick r:id="rId7" tooltip="Липопротеины очень низкой плотности"/>
              </a:rPr>
              <a:t>липопротеиды очень низкой плотности</a:t>
            </a:r>
            <a:r>
              <a:rPr lang="ru-RU" altLang="ru-RU" dirty="0" smtClean="0"/>
              <a:t>) и </a:t>
            </a:r>
            <a:r>
              <a:rPr lang="ru-RU" altLang="ru-RU" dirty="0" err="1" smtClean="0">
                <a:hlinkClick r:id="rId8" tooltip="Хиломикрон"/>
              </a:rPr>
              <a:t>хиломикрон</a:t>
            </a:r>
            <a:r>
              <a:rPr lang="ru-RU" altLang="ru-RU" dirty="0" smtClean="0"/>
              <a:t>. </a:t>
            </a:r>
          </a:p>
          <a:p>
            <a:pPr eaLnBrk="1" hangingPunct="1"/>
            <a:r>
              <a:rPr lang="ru-RU" altLang="ru-RU" dirty="0" smtClean="0"/>
              <a:t>К периферийным тканям холестерин транспортируется </a:t>
            </a:r>
            <a:r>
              <a:rPr lang="ru-RU" altLang="ru-RU" dirty="0" err="1" smtClean="0"/>
              <a:t>хиломикроном</a:t>
            </a:r>
            <a:r>
              <a:rPr lang="ru-RU" altLang="ru-RU" dirty="0" smtClean="0"/>
              <a:t>, ЛПОНП и ЛПНП. К печени (из которой затем холестерин удаляется из организма) его транспортируют </a:t>
            </a:r>
            <a:r>
              <a:rPr lang="ru-RU" altLang="ru-RU" dirty="0" err="1" smtClean="0"/>
              <a:t>аполипротеины</a:t>
            </a:r>
            <a:r>
              <a:rPr lang="ru-RU" altLang="ru-RU" dirty="0" smtClean="0"/>
              <a:t> группы ЛПВП. </a:t>
            </a:r>
          </a:p>
          <a:p>
            <a:pPr eaLnBrk="1" hangingPunct="1"/>
            <a:r>
              <a:rPr lang="ru-RU" altLang="ru-RU" dirty="0" smtClean="0"/>
              <a:t>Важным фактором, влияющим на уровень холестерина, является </a:t>
            </a:r>
            <a:r>
              <a:rPr lang="ru-RU" altLang="ru-RU" dirty="0" smtClean="0">
                <a:hlinkClick r:id="rId9" tooltip="Микрофлора кишечника"/>
              </a:rPr>
              <a:t>кишечная микрофлора</a:t>
            </a:r>
            <a:r>
              <a:rPr lang="ru-RU" altLang="ru-RU" dirty="0" smtClean="0"/>
              <a:t>. Резидентная и транзиторная микрофлора кишечника человека, синтезируя, трансформируя или разрушая </a:t>
            </a:r>
            <a:r>
              <a:rPr lang="ru-RU" altLang="ru-RU" dirty="0" smtClean="0">
                <a:hlinkClick r:id="rId10" tooltip="Экзогенность"/>
              </a:rPr>
              <a:t>экзогенные</a:t>
            </a:r>
            <a:r>
              <a:rPr lang="ru-RU" altLang="ru-RU" dirty="0" smtClean="0"/>
              <a:t> и </a:t>
            </a:r>
            <a:r>
              <a:rPr lang="ru-RU" altLang="ru-RU" dirty="0" smtClean="0">
                <a:hlinkClick r:id="rId11" tooltip="Эндогенность"/>
              </a:rPr>
              <a:t>эндогенные</a:t>
            </a:r>
            <a:r>
              <a:rPr lang="ru-RU" altLang="ru-RU" dirty="0" smtClean="0"/>
              <a:t> </a:t>
            </a:r>
            <a:r>
              <a:rPr lang="ru-RU" altLang="ru-RU" dirty="0" smtClean="0">
                <a:hlinkClick r:id="rId12" tooltip="Стерины"/>
              </a:rPr>
              <a:t>стерины</a:t>
            </a:r>
            <a:r>
              <a:rPr lang="ru-RU" altLang="ru-RU" dirty="0" smtClean="0"/>
              <a:t>, активно участвует в холестериновом </a:t>
            </a:r>
            <a:r>
              <a:rPr lang="ru-RU" altLang="ru-RU" dirty="0" smtClean="0">
                <a:hlinkClick r:id="rId13" tooltip="Обмен веществ"/>
              </a:rPr>
              <a:t>метаболизме</a:t>
            </a:r>
            <a:r>
              <a:rPr lang="ru-RU" altLang="ru-RU" dirty="0" smtClean="0"/>
              <a:t>, что позволяет рассматривать ее как важнейший метаболический и регуляторный орган, участвующий в кооперации с </a:t>
            </a:r>
            <a:r>
              <a:rPr lang="ru-RU" altLang="ru-RU" dirty="0" smtClean="0">
                <a:hlinkClick r:id="rId14" tooltip="Клетка"/>
              </a:rPr>
              <a:t>клетками</a:t>
            </a:r>
            <a:r>
              <a:rPr lang="ru-RU" altLang="ru-RU" dirty="0" smtClean="0"/>
              <a:t> хозяина в поддерживании </a:t>
            </a:r>
            <a:r>
              <a:rPr lang="ru-RU" altLang="ru-RU" dirty="0" smtClean="0">
                <a:hlinkClick r:id="rId15" tooltip="Гомеостаз"/>
              </a:rPr>
              <a:t>гомеостаза</a:t>
            </a:r>
            <a:r>
              <a:rPr lang="ru-RU" altLang="ru-RU" dirty="0" smtClean="0"/>
              <a:t> холестерина</a:t>
            </a:r>
          </a:p>
          <a:p>
            <a:pPr eaLnBrk="1" hangingPunct="1"/>
            <a:endParaRPr lang="ru-RU" altLang="ru-RU" dirty="0" smtClean="0"/>
          </a:p>
        </p:txBody>
      </p:sp>
      <p:sp>
        <p:nvSpPr>
          <p:cNvPr id="29700" name="Номер слайда 3"/>
          <p:cNvSpPr>
            <a:spLocks noGrp="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CB9825C-F360-4CF9-8B0D-04832D42F84B}" type="slidenum">
              <a:rPr lang="ru-RU" altLang="ru-RU" smtClean="0"/>
              <a:pPr/>
              <a:t>61</a:t>
            </a:fld>
            <a:endParaRPr lang="ru-RU" altLang="ru-RU" smtClean="0"/>
          </a:p>
        </p:txBody>
      </p:sp>
    </p:spTree>
    <p:extLst>
      <p:ext uri="{BB962C8B-B14F-4D97-AF65-F5344CB8AC3E}">
        <p14:creationId xmlns:p14="http://schemas.microsoft.com/office/powerpoint/2010/main" val="896825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65E6381-7D95-468E-AB12-B07CD1E33D22}" type="slidenum">
              <a:rPr lang="ru-RU" altLang="ru-RU" smtClean="0"/>
              <a:pPr/>
              <a:t>63</a:t>
            </a:fld>
            <a:endParaRPr lang="ru-RU" altLang="ru-RU"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1434280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D51343A-CFD9-4A4C-B689-B4BD80302641}" type="slidenum">
              <a:rPr lang="ru-RU" altLang="ru-RU" smtClean="0"/>
              <a:pPr/>
              <a:t>66</a:t>
            </a:fld>
            <a:endParaRPr lang="ru-RU" altLang="ru-RU"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2031332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5E6DE0A-E69C-4070-9F84-2C7268FD614E}" type="slidenum">
              <a:rPr lang="ru-RU" altLang="ru-RU" smtClean="0"/>
              <a:pPr/>
              <a:t>67</a:t>
            </a:fld>
            <a:endParaRPr lang="ru-RU" altLang="ru-RU"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259017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7602ED8-5F74-40FB-9955-4464FD5C9AFF}" type="slidenum">
              <a:rPr lang="ru-RU" altLang="ru-RU" smtClean="0"/>
              <a:pPr/>
              <a:t>70</a:t>
            </a:fld>
            <a:endParaRPr lang="ru-RU" altLang="ru-RU"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ru-RU" altLang="ru-RU" smtClean="0"/>
          </a:p>
        </p:txBody>
      </p:sp>
    </p:spTree>
    <p:extLst>
      <p:ext uri="{BB962C8B-B14F-4D97-AF65-F5344CB8AC3E}">
        <p14:creationId xmlns:p14="http://schemas.microsoft.com/office/powerpoint/2010/main" val="401735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ru-RU" smtClean="0">
                <a:solidFill>
                  <a:srgbClr val="000000"/>
                </a:solidFill>
                <a:latin typeface="Times New Roman" panose="02020603050405020304" pitchFamily="18" charset="0"/>
              </a:rPr>
              <a:t>The mechanism of protein folding by HSP90. (</a:t>
            </a:r>
            <a:r>
              <a:rPr lang="en-US" altLang="ru-RU" b="1" smtClean="0">
                <a:solidFill>
                  <a:srgbClr val="000000"/>
                </a:solidFill>
                <a:latin typeface="Times New Roman" panose="02020603050405020304" pitchFamily="18" charset="0"/>
              </a:rPr>
              <a:t>I</a:t>
            </a:r>
            <a:r>
              <a:rPr lang="en-US" altLang="ru-RU" smtClean="0">
                <a:solidFill>
                  <a:srgbClr val="000000"/>
                </a:solidFill>
                <a:latin typeface="Times New Roman" panose="02020603050405020304" pitchFamily="18" charset="0"/>
              </a:rPr>
              <a:t>) The client protein either mis-folded protein or nascent polypeptide is bound by Hsp70/Hsp40/ADP complex to be protected from potential aggregation; (</a:t>
            </a:r>
            <a:r>
              <a:rPr lang="en-US" altLang="ru-RU" b="1" smtClean="0">
                <a:solidFill>
                  <a:srgbClr val="000000"/>
                </a:solidFill>
                <a:latin typeface="Times New Roman" panose="02020603050405020304" pitchFamily="18" charset="0"/>
              </a:rPr>
              <a:t>II</a:t>
            </a:r>
            <a:r>
              <a:rPr lang="en-US" altLang="ru-RU" smtClean="0">
                <a:solidFill>
                  <a:srgbClr val="000000"/>
                </a:solidFill>
                <a:latin typeface="Times New Roman" panose="02020603050405020304" pitchFamily="18" charset="0"/>
              </a:rPr>
              <a:t>) The protein complex formed is further stabilized by Hsp70-interacting protein (HIP) or Bcl2 which support the change of ADP to ATP; (</a:t>
            </a:r>
            <a:r>
              <a:rPr lang="en-US" altLang="ru-RU" b="1" smtClean="0">
                <a:solidFill>
                  <a:srgbClr val="000000"/>
                </a:solidFill>
                <a:latin typeface="Times New Roman" panose="02020603050405020304" pitchFamily="18" charset="0"/>
              </a:rPr>
              <a:t>III</a:t>
            </a:r>
            <a:r>
              <a:rPr lang="en-US" altLang="ru-RU" smtClean="0">
                <a:solidFill>
                  <a:srgbClr val="000000"/>
                </a:solidFill>
                <a:latin typeface="Times New Roman" panose="02020603050405020304" pitchFamily="18" charset="0"/>
              </a:rPr>
              <a:t>) HSP90 binds the client protein harboured by the Hsp70/Hsp40 protein complex to start its action; (</a:t>
            </a:r>
            <a:r>
              <a:rPr lang="en-US" altLang="ru-RU" b="1" smtClean="0">
                <a:solidFill>
                  <a:srgbClr val="000000"/>
                </a:solidFill>
                <a:latin typeface="Times New Roman" panose="02020603050405020304" pitchFamily="18" charset="0"/>
              </a:rPr>
              <a:t>IV</a:t>
            </a:r>
            <a:r>
              <a:rPr lang="en-US" altLang="ru-RU" smtClean="0">
                <a:solidFill>
                  <a:srgbClr val="000000"/>
                </a:solidFill>
                <a:latin typeface="Times New Roman" panose="02020603050405020304" pitchFamily="18" charset="0"/>
              </a:rPr>
              <a:t>) The interaction between HSP90 and HSP70 is facilitated by the adaptor protein, HOP/Sti1 (Hsp90–Hsp70 organizing protein). Importantly, additional co-chaperone known as Cdc37 (cell-division-cycle 37 homologue) or p50 is needed for loading client kinases onto HSP90; (</a:t>
            </a:r>
            <a:r>
              <a:rPr lang="en-US" altLang="ru-RU" b="1" smtClean="0">
                <a:solidFill>
                  <a:srgbClr val="000000"/>
                </a:solidFill>
                <a:latin typeface="Times New Roman" panose="02020603050405020304" pitchFamily="18" charset="0"/>
              </a:rPr>
              <a:t>V</a:t>
            </a:r>
            <a:r>
              <a:rPr lang="en-US" altLang="ru-RU" smtClean="0">
                <a:solidFill>
                  <a:srgbClr val="000000"/>
                </a:solidFill>
                <a:latin typeface="Times New Roman" panose="02020603050405020304" pitchFamily="18" charset="0"/>
              </a:rPr>
              <a:t>) As the client protein is loaded, other co-chaperones, immunophilins like (FKBP51, FKBP52) are added to the HSP90 homodimer forming an activated heteroprotein complex while the HSP70, HIP and HOP are released; (</a:t>
            </a:r>
            <a:r>
              <a:rPr lang="en-US" altLang="ru-RU" b="1" smtClean="0">
                <a:solidFill>
                  <a:srgbClr val="000000"/>
                </a:solidFill>
                <a:latin typeface="Times New Roman" panose="02020603050405020304" pitchFamily="18" charset="0"/>
              </a:rPr>
              <a:t>VI</a:t>
            </a:r>
            <a:r>
              <a:rPr lang="en-US" altLang="ru-RU" smtClean="0">
                <a:solidFill>
                  <a:srgbClr val="000000"/>
                </a:solidFill>
                <a:latin typeface="Times New Roman" panose="02020603050405020304" pitchFamily="18" charset="0"/>
              </a:rPr>
              <a:t>) Binding of ATP to the NTD of HSP90 in the heteroprotein complex switches the HSP90 from the “open state” to the “closed state”. Various inhibitors of HSP90 can act at this stage by competing with ATP for the NTD binding site consequently resulting in protein degradation by proteasome; (</a:t>
            </a:r>
            <a:r>
              <a:rPr lang="en-US" altLang="ru-RU" b="1" smtClean="0">
                <a:solidFill>
                  <a:srgbClr val="000000"/>
                </a:solidFill>
                <a:latin typeface="Times New Roman" panose="02020603050405020304" pitchFamily="18" charset="0"/>
              </a:rPr>
              <a:t>VII</a:t>
            </a:r>
            <a:r>
              <a:rPr lang="en-US" altLang="ru-RU" smtClean="0">
                <a:solidFill>
                  <a:srgbClr val="000000"/>
                </a:solidFill>
                <a:latin typeface="Times New Roman" panose="02020603050405020304" pitchFamily="18" charset="0"/>
              </a:rPr>
              <a:t>) If no inhibitors interfere with the folding cycle, association of other co-chaperones occurs including p23 and Aha1 (activator of Hsp90 ATPase homologue 1); (</a:t>
            </a:r>
            <a:r>
              <a:rPr lang="en-US" altLang="ru-RU" b="1" smtClean="0">
                <a:solidFill>
                  <a:srgbClr val="000000"/>
                </a:solidFill>
                <a:latin typeface="Times New Roman" panose="02020603050405020304" pitchFamily="18" charset="0"/>
              </a:rPr>
              <a:t>VIII</a:t>
            </a:r>
            <a:r>
              <a:rPr lang="en-US" altLang="ru-RU" smtClean="0">
                <a:solidFill>
                  <a:srgbClr val="000000"/>
                </a:solidFill>
                <a:latin typeface="Times New Roman" panose="02020603050405020304" pitchFamily="18" charset="0"/>
              </a:rPr>
              <a:t>) Binding of Aha1, not shown in the diagram, to the MD of HSP90 induces ATP hydrolysis and supports folding of the bound client, as well as enhances the release of immunophilins and co-chaperones.</a:t>
            </a:r>
            <a:endParaRPr lang="ru-RU" altLang="ru-RU" smtClean="0"/>
          </a:p>
          <a:p>
            <a:pPr>
              <a:spcBef>
                <a:spcPct val="0"/>
              </a:spcBef>
            </a:pPr>
            <a:endParaRPr lang="ru-RU" altLang="ru-RU" smtClean="0"/>
          </a:p>
        </p:txBody>
      </p:sp>
      <p:sp>
        <p:nvSpPr>
          <p:cNvPr id="5120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D9E27F-612B-4645-91EE-5464B87F1304}" type="slidenum">
              <a:rPr lang="ru-RU" altLang="ru-RU">
                <a:cs typeface="Arial" panose="020B0604020202020204" pitchFamily="34" charset="0"/>
              </a:rPr>
              <a:pPr fontAlgn="base">
                <a:spcBef>
                  <a:spcPct val="0"/>
                </a:spcBef>
                <a:spcAft>
                  <a:spcPct val="0"/>
                </a:spcAft>
              </a:pPr>
              <a:t>6</a:t>
            </a:fld>
            <a:endParaRPr lang="ru-RU" altLang="ru-RU">
              <a:cs typeface="Arial" panose="020B0604020202020204" pitchFamily="34" charset="0"/>
            </a:endParaRPr>
          </a:p>
        </p:txBody>
      </p:sp>
    </p:spTree>
    <p:extLst>
      <p:ext uri="{BB962C8B-B14F-4D97-AF65-F5344CB8AC3E}">
        <p14:creationId xmlns:p14="http://schemas.microsoft.com/office/powerpoint/2010/main" val="1280936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smtClean="0">
              <a:latin typeface="Arial" panose="020B0604020202020204" pitchFamily="34" charset="0"/>
            </a:endParaRPr>
          </a:p>
        </p:txBody>
      </p:sp>
      <p:sp>
        <p:nvSpPr>
          <p:cNvPr id="5325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18A8D3E-35A9-45F1-ADE6-3D448796E332}" type="slidenum">
              <a:rPr lang="ru-RU" altLang="ru-RU">
                <a:latin typeface="Arial" panose="020B0604020202020204" pitchFamily="34" charset="0"/>
              </a:rPr>
              <a:pPr fontAlgn="base">
                <a:spcBef>
                  <a:spcPct val="0"/>
                </a:spcBef>
                <a:spcAft>
                  <a:spcPct val="0"/>
                </a:spcAft>
              </a:pPr>
              <a:t>7</a:t>
            </a:fld>
            <a:endParaRPr lang="ru-RU" altLang="ru-RU">
              <a:latin typeface="Arial" panose="020B0604020202020204" pitchFamily="34" charset="0"/>
            </a:endParaRPr>
          </a:p>
        </p:txBody>
      </p:sp>
    </p:spTree>
    <p:extLst>
      <p:ext uri="{BB962C8B-B14F-4D97-AF65-F5344CB8AC3E}">
        <p14:creationId xmlns:p14="http://schemas.microsoft.com/office/powerpoint/2010/main" val="1031924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smtClean="0"/>
          </a:p>
        </p:txBody>
      </p:sp>
      <p:sp>
        <p:nvSpPr>
          <p:cNvPr id="5530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FA6745-5BB1-4F37-9D1A-F0A65E8A61C0}" type="slidenum">
              <a:rPr lang="ru-RU" altLang="ru-RU"/>
              <a:pPr fontAlgn="base">
                <a:spcBef>
                  <a:spcPct val="0"/>
                </a:spcBef>
                <a:spcAft>
                  <a:spcPct val="0"/>
                </a:spcAft>
              </a:pPr>
              <a:t>8</a:t>
            </a:fld>
            <a:endParaRPr lang="ru-RU" altLang="ru-RU"/>
          </a:p>
        </p:txBody>
      </p:sp>
    </p:spTree>
    <p:extLst>
      <p:ext uri="{BB962C8B-B14F-4D97-AF65-F5344CB8AC3E}">
        <p14:creationId xmlns:p14="http://schemas.microsoft.com/office/powerpoint/2010/main" val="2708811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smtClean="0"/>
              <a:t> </a:t>
            </a:r>
          </a:p>
          <a:p>
            <a:pPr>
              <a:spcBef>
                <a:spcPct val="0"/>
              </a:spcBef>
            </a:pPr>
            <a:endParaRPr lang="ru-RU" altLang="ru-RU" smtClean="0"/>
          </a:p>
        </p:txBody>
      </p:sp>
      <p:sp>
        <p:nvSpPr>
          <p:cNvPr id="5734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9CA646-47CB-4107-B523-55283B19868E}" type="slidenum">
              <a:rPr lang="ru-RU" altLang="ru-RU"/>
              <a:pPr fontAlgn="base">
                <a:spcBef>
                  <a:spcPct val="0"/>
                </a:spcBef>
                <a:spcAft>
                  <a:spcPct val="0"/>
                </a:spcAft>
              </a:pPr>
              <a:t>9</a:t>
            </a:fld>
            <a:endParaRPr lang="ru-RU" altLang="ru-RU"/>
          </a:p>
        </p:txBody>
      </p:sp>
    </p:spTree>
    <p:extLst>
      <p:ext uri="{BB962C8B-B14F-4D97-AF65-F5344CB8AC3E}">
        <p14:creationId xmlns:p14="http://schemas.microsoft.com/office/powerpoint/2010/main" val="1429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b="1" smtClean="0"/>
              <a:t>У дрожжей</a:t>
            </a:r>
            <a:r>
              <a:rPr lang="ru-RU" altLang="ru-RU" b="1" i="1" smtClean="0"/>
              <a:t> </a:t>
            </a:r>
            <a:r>
              <a:rPr lang="en-US" altLang="ru-RU" b="1" i="1" smtClean="0"/>
              <a:t>S. cerevisiae</a:t>
            </a:r>
            <a:r>
              <a:rPr lang="ru-RU" altLang="ru-RU" b="1" smtClean="0">
                <a:cs typeface="Arial" panose="020B0604020202020204" pitchFamily="34" charset="0"/>
              </a:rPr>
              <a:t> </a:t>
            </a:r>
            <a:r>
              <a:rPr lang="ru-RU" altLang="ru-RU" b="1" smtClean="0"/>
              <a:t>– </a:t>
            </a:r>
            <a:r>
              <a:rPr lang="ru-RU" altLang="ru-RU" b="1" smtClean="0">
                <a:solidFill>
                  <a:srgbClr val="CC0000"/>
                </a:solidFill>
              </a:rPr>
              <a:t>М</a:t>
            </a:r>
            <a:r>
              <a:rPr lang="en-US" altLang="ru-RU" b="1" smtClean="0">
                <a:solidFill>
                  <a:srgbClr val="CC0000"/>
                </a:solidFill>
              </a:rPr>
              <a:t>ap1</a:t>
            </a:r>
            <a:r>
              <a:rPr lang="ru-RU" altLang="ru-RU" b="1" smtClean="0"/>
              <a:t> и </a:t>
            </a:r>
            <a:r>
              <a:rPr lang="en-US" altLang="ru-RU" b="1" smtClean="0">
                <a:solidFill>
                  <a:srgbClr val="CC0000"/>
                </a:solidFill>
              </a:rPr>
              <a:t>Map2</a:t>
            </a:r>
            <a:r>
              <a:rPr lang="ru-RU" altLang="ru-RU" b="1" smtClean="0"/>
              <a:t>, делеция каждого из структурных генов приводит к замедлению роста, отсутствие обоих белков – летально. </a:t>
            </a:r>
          </a:p>
          <a:p>
            <a:pPr>
              <a:spcBef>
                <a:spcPct val="0"/>
              </a:spcBef>
            </a:pPr>
            <a:endParaRPr lang="ru-RU" altLang="ru-RU" smtClean="0"/>
          </a:p>
        </p:txBody>
      </p:sp>
      <p:sp>
        <p:nvSpPr>
          <p:cNvPr id="6144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6BF45-AF94-4A41-ADD6-1B733EC3F094}" type="slidenum">
              <a:rPr lang="ru-RU" altLang="ru-RU"/>
              <a:pPr fontAlgn="base">
                <a:spcBef>
                  <a:spcPct val="0"/>
                </a:spcBef>
                <a:spcAft>
                  <a:spcPct val="0"/>
                </a:spcAft>
              </a:pPr>
              <a:t>11</a:t>
            </a:fld>
            <a:endParaRPr lang="ru-RU" altLang="ru-RU"/>
          </a:p>
        </p:txBody>
      </p:sp>
    </p:spTree>
    <p:extLst>
      <p:ext uri="{BB962C8B-B14F-4D97-AF65-F5344CB8AC3E}">
        <p14:creationId xmlns:p14="http://schemas.microsoft.com/office/powerpoint/2010/main" val="3303943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F98397-85EB-476F-8330-069E8D86C36B}" type="slidenum">
              <a:rPr lang="ru-RU" altLang="ru-RU"/>
              <a:pPr fontAlgn="base">
                <a:spcBef>
                  <a:spcPct val="0"/>
                </a:spcBef>
                <a:spcAft>
                  <a:spcPct val="0"/>
                </a:spcAft>
              </a:pPr>
              <a:t>16</a:t>
            </a:fld>
            <a:endParaRPr lang="ru-RU" altLang="ru-RU"/>
          </a:p>
        </p:txBody>
      </p:sp>
      <p:sp>
        <p:nvSpPr>
          <p:cNvPr id="64515"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smtClean="0"/>
          </a:p>
        </p:txBody>
      </p:sp>
      <p:sp>
        <p:nvSpPr>
          <p:cNvPr id="64517" name="Номер слайда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fld id="{F6332437-913F-4553-ABF3-2B060920E9A4}" type="slidenum">
              <a:rPr lang="ru-RU" altLang="ru-RU" sz="1200"/>
              <a:pPr algn="r" eaLnBrk="1" hangingPunct="1"/>
              <a:t>16</a:t>
            </a:fld>
            <a:endParaRPr lang="ru-RU" altLang="ru-RU" sz="1200"/>
          </a:p>
        </p:txBody>
      </p:sp>
    </p:spTree>
    <p:extLst>
      <p:ext uri="{BB962C8B-B14F-4D97-AF65-F5344CB8AC3E}">
        <p14:creationId xmlns:p14="http://schemas.microsoft.com/office/powerpoint/2010/main" val="725395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a:r>
              <a:rPr lang="ru-RU" sz="1200" b="1" dirty="0" smtClean="0">
                <a:solidFill>
                  <a:srgbClr val="231F20"/>
                </a:solidFill>
              </a:rPr>
              <a:t>Молекулярная организация 20</a:t>
            </a:r>
            <a:r>
              <a:rPr lang="en-US" sz="1200" b="1" dirty="0" smtClean="0">
                <a:solidFill>
                  <a:srgbClr val="231F20"/>
                </a:solidFill>
              </a:rPr>
              <a:t>S </a:t>
            </a:r>
            <a:r>
              <a:rPr lang="ru-RU" sz="1200" b="1" dirty="0" err="1" smtClean="0">
                <a:solidFill>
                  <a:srgbClr val="231F20"/>
                </a:solidFill>
              </a:rPr>
              <a:t>протеасомы</a:t>
            </a:r>
            <a:r>
              <a:rPr lang="ru-RU" sz="1200" b="1" dirty="0" smtClean="0">
                <a:solidFill>
                  <a:srgbClr val="231F20"/>
                </a:solidFill>
              </a:rPr>
              <a:t>.</a:t>
            </a:r>
          </a:p>
          <a:p>
            <a:pPr algn="just"/>
            <a:r>
              <a:rPr lang="ru-RU" sz="1200" dirty="0" smtClean="0">
                <a:solidFill>
                  <a:srgbClr val="231F20"/>
                </a:solidFill>
              </a:rPr>
              <a:t>А. Ленточная диаграмма α- и β-субъединиц </a:t>
            </a:r>
            <a:r>
              <a:rPr lang="ru-RU" sz="1200" dirty="0" err="1" smtClean="0">
                <a:solidFill>
                  <a:srgbClr val="231F20"/>
                </a:solidFill>
              </a:rPr>
              <a:t>протеасомы</a:t>
            </a:r>
            <a:r>
              <a:rPr lang="ru-RU" sz="1200" dirty="0" smtClean="0">
                <a:solidFill>
                  <a:srgbClr val="231F20"/>
                </a:solidFill>
              </a:rPr>
              <a:t> </a:t>
            </a:r>
            <a:r>
              <a:rPr lang="ru-RU" sz="1200" i="1" dirty="0" err="1" smtClean="0">
                <a:solidFill>
                  <a:srgbClr val="231F20"/>
                </a:solidFill>
              </a:rPr>
              <a:t>Thermoplasma</a:t>
            </a:r>
            <a:r>
              <a:rPr lang="ru-RU" sz="1200" i="1" dirty="0" smtClean="0">
                <a:solidFill>
                  <a:srgbClr val="231F20"/>
                </a:solidFill>
              </a:rPr>
              <a:t> </a:t>
            </a:r>
            <a:r>
              <a:rPr lang="ru-RU" sz="1200" i="1" dirty="0" err="1" smtClean="0">
                <a:solidFill>
                  <a:srgbClr val="231F20"/>
                </a:solidFill>
              </a:rPr>
              <a:t>acidophilum</a:t>
            </a:r>
            <a:r>
              <a:rPr lang="ru-RU" sz="1200" dirty="0" smtClean="0">
                <a:solidFill>
                  <a:srgbClr val="231F20"/>
                </a:solidFill>
              </a:rPr>
              <a:t>. Субъединицы представлены в одинаковой ориентации, демонстрирующей высокую пространственную гомологию. Основное отличие заключается в дополнительной N-концевой α-спирали (Н0) у α-субъединицы.</a:t>
            </a:r>
          </a:p>
          <a:p>
            <a:pPr algn="just"/>
            <a:r>
              <a:rPr lang="ru-RU" sz="1200" dirty="0" smtClean="0">
                <a:solidFill>
                  <a:srgbClr val="231F20"/>
                </a:solidFill>
              </a:rPr>
              <a:t>Б. Топология и объемная модель </a:t>
            </a:r>
            <a:r>
              <a:rPr lang="ru-RU" sz="1200" dirty="0" err="1" smtClean="0">
                <a:solidFill>
                  <a:srgbClr val="231F20"/>
                </a:solidFill>
              </a:rPr>
              <a:t>протеасомы</a:t>
            </a:r>
            <a:r>
              <a:rPr lang="ru-RU" sz="1200" dirty="0" smtClean="0">
                <a:solidFill>
                  <a:srgbClr val="231F20"/>
                </a:solidFill>
              </a:rPr>
              <a:t> </a:t>
            </a:r>
            <a:r>
              <a:rPr lang="ru-RU" sz="1200" i="1" dirty="0" err="1" smtClean="0">
                <a:solidFill>
                  <a:srgbClr val="231F20"/>
                </a:solidFill>
              </a:rPr>
              <a:t>Thermoplasma</a:t>
            </a:r>
            <a:r>
              <a:rPr lang="ru-RU" sz="1200" i="1" dirty="0" smtClean="0">
                <a:solidFill>
                  <a:srgbClr val="231F20"/>
                </a:solidFill>
              </a:rPr>
              <a:t> </a:t>
            </a:r>
            <a:r>
              <a:rPr lang="ru-RU" sz="1200" i="1" dirty="0" err="1" smtClean="0">
                <a:solidFill>
                  <a:srgbClr val="231F20"/>
                </a:solidFill>
              </a:rPr>
              <a:t>acidophilum</a:t>
            </a:r>
            <a:r>
              <a:rPr lang="ru-RU" sz="1200" dirty="0" smtClean="0">
                <a:solidFill>
                  <a:srgbClr val="231F20"/>
                </a:solidFill>
              </a:rPr>
              <a:t>. </a:t>
            </a:r>
            <a:r>
              <a:rPr lang="ru-RU" sz="1200" dirty="0" err="1" smtClean="0">
                <a:solidFill>
                  <a:srgbClr val="231F20"/>
                </a:solidFill>
              </a:rPr>
              <a:t>Протеасома</a:t>
            </a:r>
            <a:r>
              <a:rPr lang="ru-RU" sz="1200" dirty="0" smtClean="0">
                <a:solidFill>
                  <a:srgbClr val="231F20"/>
                </a:solidFill>
              </a:rPr>
              <a:t> состоит из 14 копий идентичных α-субъединиц и 14 копий идентичных</a:t>
            </a:r>
          </a:p>
          <a:p>
            <a:pPr algn="just"/>
            <a:r>
              <a:rPr lang="ru-RU" sz="1200" dirty="0" smtClean="0">
                <a:solidFill>
                  <a:srgbClr val="231F20"/>
                </a:solidFill>
              </a:rPr>
              <a:t>β-субъединиц. На продольном срезе желтым цветом выделены остатки </a:t>
            </a:r>
            <a:r>
              <a:rPr lang="ru-RU" sz="1200" dirty="0" err="1" smtClean="0">
                <a:solidFill>
                  <a:srgbClr val="231F20"/>
                </a:solidFill>
              </a:rPr>
              <a:t>треонина</a:t>
            </a:r>
            <a:r>
              <a:rPr lang="ru-RU" sz="1200" dirty="0" smtClean="0">
                <a:solidFill>
                  <a:srgbClr val="231F20"/>
                </a:solidFill>
              </a:rPr>
              <a:t> в каталитических центрах. В данной проекции их видно 7 из 14.</a:t>
            </a:r>
          </a:p>
          <a:p>
            <a:pPr algn="just"/>
            <a:r>
              <a:rPr lang="ru-RU" sz="1200" dirty="0" smtClean="0">
                <a:solidFill>
                  <a:srgbClr val="231F20"/>
                </a:solidFill>
              </a:rPr>
              <a:t>В. Топология и объемная модель </a:t>
            </a:r>
            <a:r>
              <a:rPr lang="ru-RU" sz="1200" dirty="0" err="1" smtClean="0">
                <a:solidFill>
                  <a:srgbClr val="231F20"/>
                </a:solidFill>
              </a:rPr>
              <a:t>протеасомы</a:t>
            </a:r>
            <a:r>
              <a:rPr lang="ru-RU" sz="1200" dirty="0" smtClean="0">
                <a:solidFill>
                  <a:srgbClr val="231F20"/>
                </a:solidFill>
              </a:rPr>
              <a:t> </a:t>
            </a:r>
            <a:r>
              <a:rPr lang="ru-RU" sz="1200" i="1" dirty="0" err="1" smtClean="0">
                <a:solidFill>
                  <a:srgbClr val="231F20"/>
                </a:solidFill>
              </a:rPr>
              <a:t>Saccharomyces</a:t>
            </a:r>
            <a:r>
              <a:rPr lang="ru-RU" sz="1200" i="1" dirty="0" smtClean="0">
                <a:solidFill>
                  <a:srgbClr val="231F20"/>
                </a:solidFill>
              </a:rPr>
              <a:t> </a:t>
            </a:r>
            <a:r>
              <a:rPr lang="ru-RU" sz="1200" i="1" dirty="0" err="1" smtClean="0">
                <a:solidFill>
                  <a:srgbClr val="231F20"/>
                </a:solidFill>
              </a:rPr>
              <a:t>cerevisiae</a:t>
            </a:r>
            <a:r>
              <a:rPr lang="ru-RU" sz="1200" dirty="0" smtClean="0">
                <a:solidFill>
                  <a:srgbClr val="231F20"/>
                </a:solidFill>
              </a:rPr>
              <a:t>. </a:t>
            </a:r>
            <a:r>
              <a:rPr lang="ru-RU" sz="1200" dirty="0" err="1" smtClean="0">
                <a:solidFill>
                  <a:srgbClr val="231F20"/>
                </a:solidFill>
              </a:rPr>
              <a:t>Протеасома</a:t>
            </a:r>
            <a:r>
              <a:rPr lang="ru-RU" sz="1200" dirty="0" smtClean="0">
                <a:solidFill>
                  <a:srgbClr val="231F20"/>
                </a:solidFill>
              </a:rPr>
              <a:t> состоит из 2 копий 7 разных α-субъединиц и 2 копий 7 разных β-субъединиц. На продольном срезе желтым цветом выделены остатки </a:t>
            </a:r>
            <a:r>
              <a:rPr lang="ru-RU" sz="1200" dirty="0" err="1" smtClean="0">
                <a:solidFill>
                  <a:srgbClr val="231F20"/>
                </a:solidFill>
              </a:rPr>
              <a:t>треонина</a:t>
            </a:r>
            <a:r>
              <a:rPr lang="ru-RU" sz="1200" dirty="0" smtClean="0">
                <a:solidFill>
                  <a:srgbClr val="231F20"/>
                </a:solidFill>
              </a:rPr>
              <a:t> в каталитических центрах. В данной проекции их видно 3 из 6.</a:t>
            </a:r>
            <a:endParaRPr lang="ru-RU" sz="1200" dirty="0" smtClean="0"/>
          </a:p>
          <a:p>
            <a:endParaRPr lang="ru-RU" dirty="0"/>
          </a:p>
        </p:txBody>
      </p:sp>
      <p:sp>
        <p:nvSpPr>
          <p:cNvPr id="4" name="Номер слайда 3"/>
          <p:cNvSpPr>
            <a:spLocks noGrp="1"/>
          </p:cNvSpPr>
          <p:nvPr>
            <p:ph type="sldNum" sz="quarter" idx="10"/>
          </p:nvPr>
        </p:nvSpPr>
        <p:spPr/>
        <p:txBody>
          <a:bodyPr/>
          <a:lstStyle/>
          <a:p>
            <a:fld id="{A7285DBF-3E93-473A-9CEF-27AFEA04DDFB}" type="slidenum">
              <a:rPr lang="ru-RU" smtClean="0"/>
              <a:t>25</a:t>
            </a:fld>
            <a:endParaRPr lang="ru-RU"/>
          </a:p>
        </p:txBody>
      </p:sp>
    </p:spTree>
    <p:extLst>
      <p:ext uri="{BB962C8B-B14F-4D97-AF65-F5344CB8AC3E}">
        <p14:creationId xmlns:p14="http://schemas.microsoft.com/office/powerpoint/2010/main" val="2334080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F417494B-49C4-49CF-97F4-125D7320B236}" type="datetimeFigureOut">
              <a:rPr lang="ru-RU" smtClean="0"/>
              <a:t>10.03.2021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915FAB2-D2B2-43E4-9184-F10BB5A97154}" type="slidenum">
              <a:rPr lang="ru-RU" smtClean="0"/>
              <a:t>‹#›</a:t>
            </a:fld>
            <a:endParaRPr lang="ru-RU"/>
          </a:p>
        </p:txBody>
      </p:sp>
    </p:spTree>
    <p:extLst>
      <p:ext uri="{BB962C8B-B14F-4D97-AF65-F5344CB8AC3E}">
        <p14:creationId xmlns:p14="http://schemas.microsoft.com/office/powerpoint/2010/main" val="479145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F417494B-49C4-49CF-97F4-125D7320B236}" type="datetimeFigureOut">
              <a:rPr lang="ru-RU" smtClean="0"/>
              <a:t>10.03.2021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915FAB2-D2B2-43E4-9184-F10BB5A97154}" type="slidenum">
              <a:rPr lang="ru-RU" smtClean="0"/>
              <a:t>‹#›</a:t>
            </a:fld>
            <a:endParaRPr lang="ru-RU"/>
          </a:p>
        </p:txBody>
      </p:sp>
    </p:spTree>
    <p:extLst>
      <p:ext uri="{BB962C8B-B14F-4D97-AF65-F5344CB8AC3E}">
        <p14:creationId xmlns:p14="http://schemas.microsoft.com/office/powerpoint/2010/main" val="2029133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F417494B-49C4-49CF-97F4-125D7320B236}" type="datetimeFigureOut">
              <a:rPr lang="ru-RU" smtClean="0"/>
              <a:t>10.03.2021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915FAB2-D2B2-43E4-9184-F10BB5A97154}" type="slidenum">
              <a:rPr lang="ru-RU" smtClean="0"/>
              <a:t>‹#›</a:t>
            </a:fld>
            <a:endParaRPr lang="ru-RU"/>
          </a:p>
        </p:txBody>
      </p:sp>
    </p:spTree>
    <p:extLst>
      <p:ext uri="{BB962C8B-B14F-4D97-AF65-F5344CB8AC3E}">
        <p14:creationId xmlns:p14="http://schemas.microsoft.com/office/powerpoint/2010/main" val="1655228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F417494B-49C4-49CF-97F4-125D7320B236}" type="datetimeFigureOut">
              <a:rPr lang="ru-RU" smtClean="0"/>
              <a:t>10.03.2021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915FAB2-D2B2-43E4-9184-F10BB5A97154}" type="slidenum">
              <a:rPr lang="ru-RU" smtClean="0"/>
              <a:t>‹#›</a:t>
            </a:fld>
            <a:endParaRPr lang="ru-RU"/>
          </a:p>
        </p:txBody>
      </p:sp>
    </p:spTree>
    <p:extLst>
      <p:ext uri="{BB962C8B-B14F-4D97-AF65-F5344CB8AC3E}">
        <p14:creationId xmlns:p14="http://schemas.microsoft.com/office/powerpoint/2010/main" val="527917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F417494B-49C4-49CF-97F4-125D7320B236}" type="datetimeFigureOut">
              <a:rPr lang="ru-RU" smtClean="0"/>
              <a:t>10.03.2021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915FAB2-D2B2-43E4-9184-F10BB5A97154}" type="slidenum">
              <a:rPr lang="ru-RU" smtClean="0"/>
              <a:t>‹#›</a:t>
            </a:fld>
            <a:endParaRPr lang="ru-RU"/>
          </a:p>
        </p:txBody>
      </p:sp>
    </p:spTree>
    <p:extLst>
      <p:ext uri="{BB962C8B-B14F-4D97-AF65-F5344CB8AC3E}">
        <p14:creationId xmlns:p14="http://schemas.microsoft.com/office/powerpoint/2010/main" val="3729183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F417494B-49C4-49CF-97F4-125D7320B236}" type="datetimeFigureOut">
              <a:rPr lang="ru-RU" smtClean="0"/>
              <a:t>10.03.2021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915FAB2-D2B2-43E4-9184-F10BB5A97154}" type="slidenum">
              <a:rPr lang="ru-RU" smtClean="0"/>
              <a:t>‹#›</a:t>
            </a:fld>
            <a:endParaRPr lang="ru-RU"/>
          </a:p>
        </p:txBody>
      </p:sp>
    </p:spTree>
    <p:extLst>
      <p:ext uri="{BB962C8B-B14F-4D97-AF65-F5344CB8AC3E}">
        <p14:creationId xmlns:p14="http://schemas.microsoft.com/office/powerpoint/2010/main" val="261613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F417494B-49C4-49CF-97F4-125D7320B236}" type="datetimeFigureOut">
              <a:rPr lang="ru-RU" smtClean="0"/>
              <a:t>10.03.2021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915FAB2-D2B2-43E4-9184-F10BB5A97154}" type="slidenum">
              <a:rPr lang="ru-RU" smtClean="0"/>
              <a:t>‹#›</a:t>
            </a:fld>
            <a:endParaRPr lang="ru-RU"/>
          </a:p>
        </p:txBody>
      </p:sp>
    </p:spTree>
    <p:extLst>
      <p:ext uri="{BB962C8B-B14F-4D97-AF65-F5344CB8AC3E}">
        <p14:creationId xmlns:p14="http://schemas.microsoft.com/office/powerpoint/2010/main" val="91840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F417494B-49C4-49CF-97F4-125D7320B236}" type="datetimeFigureOut">
              <a:rPr lang="ru-RU" smtClean="0"/>
              <a:t>10.03.2021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915FAB2-D2B2-43E4-9184-F10BB5A97154}" type="slidenum">
              <a:rPr lang="ru-RU" smtClean="0"/>
              <a:t>‹#›</a:t>
            </a:fld>
            <a:endParaRPr lang="ru-RU"/>
          </a:p>
        </p:txBody>
      </p:sp>
    </p:spTree>
    <p:extLst>
      <p:ext uri="{BB962C8B-B14F-4D97-AF65-F5344CB8AC3E}">
        <p14:creationId xmlns:p14="http://schemas.microsoft.com/office/powerpoint/2010/main" val="92791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417494B-49C4-49CF-97F4-125D7320B236}" type="datetimeFigureOut">
              <a:rPr lang="ru-RU" smtClean="0"/>
              <a:t>10.03.2021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915FAB2-D2B2-43E4-9184-F10BB5A97154}" type="slidenum">
              <a:rPr lang="ru-RU" smtClean="0"/>
              <a:t>‹#›</a:t>
            </a:fld>
            <a:endParaRPr lang="ru-RU"/>
          </a:p>
        </p:txBody>
      </p:sp>
    </p:spTree>
    <p:extLst>
      <p:ext uri="{BB962C8B-B14F-4D97-AF65-F5344CB8AC3E}">
        <p14:creationId xmlns:p14="http://schemas.microsoft.com/office/powerpoint/2010/main" val="4276047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F417494B-49C4-49CF-97F4-125D7320B236}" type="datetimeFigureOut">
              <a:rPr lang="ru-RU" smtClean="0"/>
              <a:t>10.03.2021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915FAB2-D2B2-43E4-9184-F10BB5A97154}" type="slidenum">
              <a:rPr lang="ru-RU" smtClean="0"/>
              <a:t>‹#›</a:t>
            </a:fld>
            <a:endParaRPr lang="ru-RU"/>
          </a:p>
        </p:txBody>
      </p:sp>
    </p:spTree>
    <p:extLst>
      <p:ext uri="{BB962C8B-B14F-4D97-AF65-F5344CB8AC3E}">
        <p14:creationId xmlns:p14="http://schemas.microsoft.com/office/powerpoint/2010/main" val="3812187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F417494B-49C4-49CF-97F4-125D7320B236}" type="datetimeFigureOut">
              <a:rPr lang="ru-RU" smtClean="0"/>
              <a:t>10.03.2021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915FAB2-D2B2-43E4-9184-F10BB5A97154}" type="slidenum">
              <a:rPr lang="ru-RU" smtClean="0"/>
              <a:t>‹#›</a:t>
            </a:fld>
            <a:endParaRPr lang="ru-RU"/>
          </a:p>
        </p:txBody>
      </p:sp>
    </p:spTree>
    <p:extLst>
      <p:ext uri="{BB962C8B-B14F-4D97-AF65-F5344CB8AC3E}">
        <p14:creationId xmlns:p14="http://schemas.microsoft.com/office/powerpoint/2010/main" val="2776484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17494B-49C4-49CF-97F4-125D7320B236}" type="datetimeFigureOut">
              <a:rPr lang="ru-RU" smtClean="0"/>
              <a:t>10.03.2021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FAB2-D2B2-43E4-9184-F10BB5A97154}" type="slidenum">
              <a:rPr lang="ru-RU" smtClean="0"/>
              <a:t>‹#›</a:t>
            </a:fld>
            <a:endParaRPr lang="ru-RU"/>
          </a:p>
        </p:txBody>
      </p:sp>
    </p:spTree>
    <p:extLst>
      <p:ext uri="{BB962C8B-B14F-4D97-AF65-F5344CB8AC3E}">
        <p14:creationId xmlns:p14="http://schemas.microsoft.com/office/powerpoint/2010/main" val="3723367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i.org/10.1016/j.sbi.2010.10.008" TargetMode="External"/><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3.jpeg"/><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4.emf"/><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http://www.biomolecula.ru/img/content/prot_splicing/Fig.1.png" TargetMode="External"/><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http://www.biomolecula.ru/img/content/prot_splicing/Fig.2.png" TargetMode="External"/><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http://www.biomolecula.ru/img/content/prot_splicing/Fig.5.png"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50.jpe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64.png"/><Relationship Id="rId4"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dx.doi.org/10.3390/ijms18091978"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7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74.png"/><Relationship Id="rId5" Type="http://schemas.openxmlformats.org/officeDocument/2006/relationships/oleObject" Target="../embeddings/oleObject6.bin"/><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82.png"/><Relationship Id="rId4" Type="http://schemas.openxmlformats.org/officeDocument/2006/relationships/oleObject" Target="../embeddings/oleObject7.bin"/></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ncbi.nlm.nih.gov/pmc/articles/PMC6164434/"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82.png"/><Relationship Id="rId4" Type="http://schemas.openxmlformats.org/officeDocument/2006/relationships/oleObject" Target="../embeddings/oleObject8.bin"/></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5.png"/><Relationship Id="rId4"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7.xml"/><Relationship Id="rId6" Type="http://schemas.openxmlformats.org/officeDocument/2006/relationships/image" Target="../media/image111.jpeg"/><Relationship Id="rId5" Type="http://schemas.openxmlformats.org/officeDocument/2006/relationships/image" Target="../media/image110.png"/><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www.ncbi.nlm.nih.gov/pubmed/22649613" TargetMode="External"/><Relationship Id="rId4" Type="http://schemas.openxmlformats.org/officeDocument/2006/relationships/hyperlink" Target="https://www.ncbi.nlm.nih.gov/pmc/articles/PMC334753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Заголовок 1"/>
          <p:cNvSpPr>
            <a:spLocks noGrp="1"/>
          </p:cNvSpPr>
          <p:nvPr>
            <p:ph type="title"/>
          </p:nvPr>
        </p:nvSpPr>
        <p:spPr>
          <a:xfrm>
            <a:off x="1895475" y="127000"/>
            <a:ext cx="8543925" cy="654050"/>
          </a:xfrm>
        </p:spPr>
        <p:txBody>
          <a:bodyPr rtlCol="0">
            <a:normAutofit/>
          </a:bodyPr>
          <a:lstStyle/>
          <a:p>
            <a:pPr fontAlgn="auto">
              <a:spcAft>
                <a:spcPts val="0"/>
              </a:spcAft>
              <a:defRPr/>
            </a:pPr>
            <a:r>
              <a:rPr lang="ru-RU" altLang="ru-RU" sz="3200" b="1" dirty="0">
                <a:solidFill>
                  <a:schemeClr val="accent1">
                    <a:lumMod val="50000"/>
                  </a:schemeClr>
                </a:solidFill>
                <a:effectLst>
                  <a:outerShdw blurRad="38100" dist="38100" dir="2700000" algn="tl">
                    <a:srgbClr val="000000">
                      <a:alpha val="43137"/>
                    </a:srgbClr>
                  </a:outerShdw>
                </a:effectLst>
              </a:rPr>
              <a:t>Котрансляционный </a:t>
            </a:r>
            <a:r>
              <a:rPr lang="ru-RU" altLang="ru-RU" sz="3200" b="1" dirty="0" err="1">
                <a:solidFill>
                  <a:schemeClr val="accent1">
                    <a:lumMod val="50000"/>
                  </a:schemeClr>
                </a:solidFill>
                <a:effectLst>
                  <a:outerShdw blurRad="38100" dist="38100" dir="2700000" algn="tl">
                    <a:srgbClr val="000000">
                      <a:alpha val="43137"/>
                    </a:srgbClr>
                  </a:outerShdw>
                </a:effectLst>
              </a:rPr>
              <a:t>фолдинг</a:t>
            </a:r>
            <a:r>
              <a:rPr lang="ru-RU" altLang="ru-RU" sz="3200" b="1" dirty="0">
                <a:solidFill>
                  <a:schemeClr val="accent1">
                    <a:lumMod val="50000"/>
                  </a:schemeClr>
                </a:solidFill>
                <a:effectLst>
                  <a:outerShdw blurRad="38100" dist="38100" dir="2700000" algn="tl">
                    <a:srgbClr val="000000">
                      <a:alpha val="43137"/>
                    </a:srgbClr>
                  </a:outerShdw>
                </a:effectLst>
              </a:rPr>
              <a:t> белков</a:t>
            </a:r>
            <a:r>
              <a:rPr lang="en-US" altLang="ru-RU" sz="3200" b="1" dirty="0">
                <a:solidFill>
                  <a:schemeClr val="accent1">
                    <a:lumMod val="50000"/>
                  </a:schemeClr>
                </a:solidFill>
                <a:effectLst>
                  <a:outerShdw blurRad="38100" dist="38100" dir="2700000" algn="tl">
                    <a:srgbClr val="000000">
                      <a:alpha val="43137"/>
                    </a:srgbClr>
                  </a:outerShdw>
                </a:effectLst>
              </a:rPr>
              <a:t> (</a:t>
            </a:r>
            <a:r>
              <a:rPr lang="ru-RU" altLang="ru-RU" sz="3200" b="1" dirty="0">
                <a:solidFill>
                  <a:schemeClr val="accent1">
                    <a:lumMod val="50000"/>
                  </a:schemeClr>
                </a:solidFill>
                <a:effectLst>
                  <a:outerShdw blurRad="38100" dist="38100" dir="2700000" algn="tl">
                    <a:srgbClr val="000000">
                      <a:alpha val="43137"/>
                    </a:srgbClr>
                  </a:outerShdw>
                </a:effectLst>
              </a:rPr>
              <a:t>эукариоты)</a:t>
            </a:r>
            <a:endParaRPr lang="ru-RU" altLang="ru-RU" b="1" dirty="0" smtClean="0">
              <a:solidFill>
                <a:schemeClr val="accent1">
                  <a:lumMod val="50000"/>
                </a:schemeClr>
              </a:solidFill>
              <a:effectLst>
                <a:outerShdw blurRad="38100" dist="38100" dir="2700000" algn="tl">
                  <a:srgbClr val="000000">
                    <a:alpha val="43137"/>
                  </a:srgbClr>
                </a:outerShdw>
              </a:effectLst>
            </a:endParaRPr>
          </a:p>
        </p:txBody>
      </p:sp>
      <p:pic>
        <p:nvPicPr>
          <p:cNvPr id="430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138" y="823913"/>
            <a:ext cx="96694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3" name="Прямоугольник 3"/>
          <p:cNvSpPr>
            <a:spLocks noChangeArrowheads="1"/>
          </p:cNvSpPr>
          <p:nvPr/>
        </p:nvSpPr>
        <p:spPr bwMode="auto">
          <a:xfrm>
            <a:off x="5819775" y="3267075"/>
            <a:ext cx="490537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400" b="1">
                <a:latin typeface="Arial" panose="020B0604020202020204" pitchFamily="34" charset="0"/>
              </a:rPr>
              <a:t>(а) Некоторые трансмембранные сегменты и</a:t>
            </a:r>
            <a:br>
              <a:rPr lang="ru-RU" altLang="ru-RU" sz="1400" b="1">
                <a:latin typeface="Arial" panose="020B0604020202020204" pitchFamily="34" charset="0"/>
              </a:rPr>
            </a:br>
            <a:r>
              <a:rPr lang="ru-RU" altLang="ru-RU" sz="1400" b="1">
                <a:latin typeface="Arial" panose="020B0604020202020204" pitchFamily="34" charset="0"/>
              </a:rPr>
              <a:t>последовательности с небольшими алифатическими боковыми цепями, компактизуются вблизи пептидилтранферазного центра (PTC).</a:t>
            </a:r>
            <a:br>
              <a:rPr lang="ru-RU" altLang="ru-RU" sz="1400" b="1">
                <a:latin typeface="Arial" panose="020B0604020202020204" pitchFamily="34" charset="0"/>
              </a:rPr>
            </a:br>
            <a:r>
              <a:rPr lang="ru-RU" altLang="ru-RU" sz="1400" b="1">
                <a:latin typeface="Arial" panose="020B0604020202020204" pitchFamily="34" charset="0"/>
              </a:rPr>
              <a:t/>
            </a:r>
            <a:br>
              <a:rPr lang="ru-RU" altLang="ru-RU" sz="1400" b="1">
                <a:latin typeface="Arial" panose="020B0604020202020204" pitchFamily="34" charset="0"/>
              </a:rPr>
            </a:br>
            <a:r>
              <a:rPr lang="ru-RU" altLang="ru-RU" sz="1400" b="1">
                <a:latin typeface="Arial" panose="020B0604020202020204" pitchFamily="34" charset="0"/>
              </a:rPr>
              <a:t>(б) фрагменты некоторых зарождающихся цепей с низкой гидрофобностью, но с сильной склонностью к образованию </a:t>
            </a:r>
            <a:r>
              <a:rPr lang="el-GR" altLang="ru-RU" sz="1400" b="1">
                <a:latin typeface="Arial" panose="020B0604020202020204" pitchFamily="34" charset="0"/>
              </a:rPr>
              <a:t>α</a:t>
            </a:r>
            <a:r>
              <a:rPr lang="ru-RU" altLang="ru-RU" sz="1400" b="1">
                <a:latin typeface="Arial" panose="020B0604020202020204" pitchFamily="34" charset="0"/>
              </a:rPr>
              <a:t>-спирали, формируют </a:t>
            </a:r>
            <a:r>
              <a:rPr lang="el-GR" altLang="ru-RU" sz="1400" b="1">
                <a:latin typeface="Arial" panose="020B0604020202020204" pitchFamily="34" charset="0"/>
              </a:rPr>
              <a:t>α</a:t>
            </a:r>
            <a:r>
              <a:rPr lang="ru-RU" altLang="ru-RU" sz="1400" b="1">
                <a:latin typeface="Arial" panose="020B0604020202020204" pitchFamily="34" charset="0"/>
              </a:rPr>
              <a:t>-спираль в нижней части туннеля.</a:t>
            </a:r>
            <a:br>
              <a:rPr lang="ru-RU" altLang="ru-RU" sz="1400" b="1">
                <a:latin typeface="Arial" panose="020B0604020202020204" pitchFamily="34" charset="0"/>
              </a:rPr>
            </a:br>
            <a:r>
              <a:rPr lang="ru-RU" altLang="ru-RU" sz="1400" b="1">
                <a:latin typeface="Arial" panose="020B0604020202020204" pitchFamily="34" charset="0"/>
              </a:rPr>
              <a:t> </a:t>
            </a:r>
            <a:br>
              <a:rPr lang="ru-RU" altLang="ru-RU" sz="1400" b="1">
                <a:latin typeface="Arial" panose="020B0604020202020204" pitchFamily="34" charset="0"/>
              </a:rPr>
            </a:br>
            <a:r>
              <a:rPr lang="ru-RU" altLang="ru-RU" sz="1400" b="1">
                <a:latin typeface="Arial" panose="020B0604020202020204" pitchFamily="34" charset="0"/>
              </a:rPr>
              <a:t>(c) Третичные взаимодействия могут быть установлены в вестибюле туннеля, который может вместить минималистичные третичные структуры.</a:t>
            </a:r>
          </a:p>
        </p:txBody>
      </p:sp>
      <p:sp>
        <p:nvSpPr>
          <p:cNvPr id="43014" name="Прямоугольник 1"/>
          <p:cNvSpPr>
            <a:spLocks noChangeArrowheads="1"/>
          </p:cNvSpPr>
          <p:nvPr/>
        </p:nvSpPr>
        <p:spPr bwMode="auto">
          <a:xfrm>
            <a:off x="1447800" y="6453188"/>
            <a:ext cx="10220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t>Current Opinion in Structural Biology</a:t>
            </a:r>
            <a:r>
              <a:rPr lang="ru-RU" altLang="ru-RU"/>
              <a:t>. </a:t>
            </a:r>
            <a:r>
              <a:rPr lang="en-US" altLang="ru-RU"/>
              <a:t>2011</a:t>
            </a:r>
            <a:r>
              <a:rPr lang="ru-RU" altLang="ru-RU"/>
              <a:t>. </a:t>
            </a:r>
            <a:r>
              <a:rPr lang="en-US" altLang="ru-RU"/>
              <a:t>21</a:t>
            </a:r>
            <a:r>
              <a:rPr lang="ru-RU" altLang="ru-RU"/>
              <a:t>(</a:t>
            </a:r>
            <a:r>
              <a:rPr lang="en-US" altLang="ru-RU"/>
              <a:t>1</a:t>
            </a:r>
            <a:r>
              <a:rPr lang="ru-RU" altLang="ru-RU"/>
              <a:t>):</a:t>
            </a:r>
            <a:r>
              <a:rPr lang="en-US" altLang="ru-RU"/>
              <a:t>25-31</a:t>
            </a:r>
            <a:r>
              <a:rPr lang="ru-RU" altLang="ru-RU"/>
              <a:t>.</a:t>
            </a:r>
            <a:r>
              <a:rPr lang="en-US" altLang="ru-RU">
                <a:hlinkClick r:id="rId3" tooltip="Persistent link using digital object identifier"/>
              </a:rPr>
              <a:t> https://doi.org/10.1016/j.sbi.2010.10.008</a:t>
            </a:r>
            <a:r>
              <a:rPr lang="ru-RU" altLang="ru-RU"/>
              <a:t> </a:t>
            </a:r>
            <a:endParaRPr lang="en-US" altLang="ru-RU"/>
          </a:p>
        </p:txBody>
      </p:sp>
    </p:spTree>
    <p:extLst>
      <p:ext uri="{BB962C8B-B14F-4D97-AF65-F5344CB8AC3E}">
        <p14:creationId xmlns:p14="http://schemas.microsoft.com/office/powerpoint/2010/main" val="2458076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729037" y="0"/>
            <a:ext cx="4581525" cy="785813"/>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Присоединение кофакторов </a:t>
            </a:r>
          </a:p>
        </p:txBody>
      </p:sp>
      <p:sp>
        <p:nvSpPr>
          <p:cNvPr id="58372" name="Rectangle 3"/>
          <p:cNvSpPr>
            <a:spLocks noChangeArrowheads="1"/>
          </p:cNvSpPr>
          <p:nvPr/>
        </p:nvSpPr>
        <p:spPr bwMode="auto">
          <a:xfrm>
            <a:off x="2133600" y="4876800"/>
            <a:ext cx="7772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400">
              <a:latin typeface="Arial" panose="020B0604020202020204" pitchFamily="34" charset="0"/>
            </a:endParaRPr>
          </a:p>
          <a:p>
            <a:pPr eaLnBrk="1" hangingPunct="1">
              <a:lnSpc>
                <a:spcPct val="100000"/>
              </a:lnSpc>
              <a:spcBef>
                <a:spcPct val="0"/>
              </a:spcBef>
              <a:buFontTx/>
              <a:buChar char="•"/>
            </a:pPr>
            <a:endParaRPr lang="ru-RU" altLang="ru-RU" sz="1400">
              <a:latin typeface="Arial" panose="020B0604020202020204" pitchFamily="34" charset="0"/>
            </a:endParaRPr>
          </a:p>
        </p:txBody>
      </p:sp>
      <p:sp>
        <p:nvSpPr>
          <p:cNvPr id="58373" name="Rectangle 4"/>
          <p:cNvSpPr>
            <a:spLocks noChangeArrowheads="1"/>
          </p:cNvSpPr>
          <p:nvPr/>
        </p:nvSpPr>
        <p:spPr bwMode="auto">
          <a:xfrm>
            <a:off x="2057400" y="5334000"/>
            <a:ext cx="9144000"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700">
                <a:latin typeface="Arial" panose="020B0604020202020204" pitchFamily="34" charset="0"/>
                <a:cs typeface="Arial" panose="020B0604020202020204" pitchFamily="34" charset="0"/>
              </a:rPr>
              <a:t>             </a:t>
            </a:r>
            <a:endParaRPr lang="ru-RU" altLang="ru-RU" sz="1200">
              <a:latin typeface="Arial" panose="020B0604020202020204" pitchFamily="34" charset="0"/>
              <a:cs typeface="Arial" panose="020B0604020202020204" pitchFamily="34" charset="0"/>
              <a:sym typeface="Symbol" panose="05050102010706020507" pitchFamily="18" charset="2"/>
            </a:endParaRPr>
          </a:p>
        </p:txBody>
      </p:sp>
      <p:sp>
        <p:nvSpPr>
          <p:cNvPr id="58374" name="Rectangle 5"/>
          <p:cNvSpPr>
            <a:spLocks noChangeArrowheads="1"/>
          </p:cNvSpPr>
          <p:nvPr/>
        </p:nvSpPr>
        <p:spPr bwMode="auto">
          <a:xfrm>
            <a:off x="163482" y="639820"/>
            <a:ext cx="11829011" cy="270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spcAft>
                <a:spcPct val="50000"/>
              </a:spcAft>
              <a:buFontTx/>
              <a:buAutoNum type="arabicPeriod"/>
            </a:pPr>
            <a:r>
              <a:rPr lang="ru-RU" altLang="ru-RU" sz="1600" b="1" dirty="0">
                <a:latin typeface="Arial" panose="020B0604020202020204" pitchFamily="34" charset="0"/>
              </a:rPr>
              <a:t>П</a:t>
            </a:r>
            <a:r>
              <a:rPr lang="ru-RU" altLang="ru-RU" sz="1600" b="1" dirty="0">
                <a:latin typeface="Arial" panose="020B0604020202020204" pitchFamily="34" charset="0"/>
                <a:cs typeface="Arial" panose="020B0604020202020204" pitchFamily="34" charset="0"/>
              </a:rPr>
              <a:t>рисоединение</a:t>
            </a:r>
            <a:r>
              <a:rPr lang="ru-RU" altLang="ru-RU" sz="1600" b="1" i="1" dirty="0">
                <a:latin typeface="Arial" panose="020B0604020202020204" pitchFamily="34" charset="0"/>
                <a:cs typeface="Arial" panose="020B0604020202020204" pitchFamily="34" charset="0"/>
              </a:rPr>
              <a:t> </a:t>
            </a:r>
            <a:r>
              <a:rPr lang="ru-RU" altLang="ru-RU" sz="1600" b="1" i="1" u="sng" dirty="0" err="1">
                <a:latin typeface="Arial" panose="020B0604020202020204" pitchFamily="34" charset="0"/>
                <a:cs typeface="Arial" panose="020B0604020202020204" pitchFamily="34" charset="0"/>
              </a:rPr>
              <a:t>пиридоксальфосфата</a:t>
            </a:r>
            <a:r>
              <a:rPr lang="ru-RU" altLang="ru-RU" sz="1600" b="1" dirty="0">
                <a:latin typeface="Arial" panose="020B0604020202020204" pitchFamily="34" charset="0"/>
                <a:cs typeface="Arial" panose="020B0604020202020204" pitchFamily="34" charset="0"/>
              </a:rPr>
              <a:t> к ε-аминогруппе лизина белковой части  (апоферменту) обеспечивает  </a:t>
            </a:r>
            <a:r>
              <a:rPr lang="ru-RU" altLang="ru-RU" sz="1600" b="1" dirty="0" err="1">
                <a:latin typeface="Arial" panose="020B0604020202020204" pitchFamily="34" charset="0"/>
                <a:cs typeface="Arial" panose="020B0604020202020204" pitchFamily="34" charset="0"/>
              </a:rPr>
              <a:t>нативную</a:t>
            </a:r>
            <a:r>
              <a:rPr lang="ru-RU" altLang="ru-RU" sz="1600" b="1" dirty="0">
                <a:latin typeface="Arial" panose="020B0604020202020204" pitchFamily="34" charset="0"/>
                <a:cs typeface="Arial" panose="020B0604020202020204" pitchFamily="34" charset="0"/>
              </a:rPr>
              <a:t> трехмерную </a:t>
            </a:r>
            <a:r>
              <a:rPr lang="ru-RU" altLang="ru-RU" sz="1600" b="1" dirty="0" err="1">
                <a:latin typeface="Arial" panose="020B0604020202020204" pitchFamily="34" charset="0"/>
                <a:cs typeface="Arial" panose="020B0604020202020204" pitchFamily="34" charset="0"/>
              </a:rPr>
              <a:t>конформацию</a:t>
            </a:r>
            <a:r>
              <a:rPr lang="ru-RU" altLang="ru-RU" sz="1600" b="1" dirty="0">
                <a:latin typeface="Arial" panose="020B0604020202020204" pitchFamily="34" charset="0"/>
                <a:cs typeface="Arial" panose="020B0604020202020204" pitchFamily="34" charset="0"/>
              </a:rPr>
              <a:t> </a:t>
            </a:r>
            <a:r>
              <a:rPr lang="ru-RU" altLang="ru-RU" sz="1600" b="1" i="1" dirty="0" err="1">
                <a:solidFill>
                  <a:srgbClr val="CC0000"/>
                </a:solidFill>
                <a:latin typeface="Arial" panose="020B0604020202020204" pitchFamily="34" charset="0"/>
                <a:cs typeface="Arial" panose="020B0604020202020204" pitchFamily="34" charset="0"/>
              </a:rPr>
              <a:t>аминотрансфераз</a:t>
            </a:r>
            <a:r>
              <a:rPr lang="ru-RU" altLang="ru-RU" sz="1600" b="1" dirty="0">
                <a:latin typeface="Arial" panose="020B0604020202020204" pitchFamily="34" charset="0"/>
                <a:cs typeface="Arial" panose="020B0604020202020204" pitchFamily="34" charset="0"/>
              </a:rPr>
              <a:t>, катализирующих реакции </a:t>
            </a:r>
            <a:r>
              <a:rPr lang="ru-RU" altLang="ru-RU" sz="1600" b="1" dirty="0" err="1">
                <a:latin typeface="Arial" panose="020B0604020202020204" pitchFamily="34" charset="0"/>
                <a:cs typeface="Arial" panose="020B0604020202020204" pitchFamily="34" charset="0"/>
              </a:rPr>
              <a:t>тран</a:t>
            </a:r>
            <a:r>
              <a:rPr lang="ru-RU" altLang="ru-RU" sz="1600" b="1" dirty="0" err="1">
                <a:latin typeface="Arial" panose="020B0604020202020204" pitchFamily="34" charset="0"/>
              </a:rPr>
              <a:t>с</a:t>
            </a:r>
            <a:r>
              <a:rPr lang="ru-RU" altLang="ru-RU" sz="1600" b="1" dirty="0" err="1">
                <a:latin typeface="Arial" panose="020B0604020202020204" pitchFamily="34" charset="0"/>
                <a:cs typeface="Arial" panose="020B0604020202020204" pitchFamily="34" charset="0"/>
              </a:rPr>
              <a:t>аминирования</a:t>
            </a:r>
            <a:r>
              <a:rPr lang="ru-RU" altLang="ru-RU" sz="1600" b="1" dirty="0">
                <a:latin typeface="Arial" panose="020B0604020202020204" pitchFamily="34" charset="0"/>
              </a:rPr>
              <a:t> аминокислот</a:t>
            </a:r>
            <a:r>
              <a:rPr lang="ru-RU" altLang="ru-RU" sz="1600" b="1" dirty="0">
                <a:latin typeface="Arial" panose="020B0604020202020204" pitchFamily="34" charset="0"/>
                <a:cs typeface="Arial" panose="020B0604020202020204" pitchFamily="34" charset="0"/>
              </a:rPr>
              <a:t>. </a:t>
            </a:r>
            <a:endParaRPr lang="ru-RU" altLang="ru-RU" sz="1600" b="1" dirty="0">
              <a:latin typeface="Arial" panose="020B0604020202020204" pitchFamily="34" charset="0"/>
            </a:endParaRPr>
          </a:p>
          <a:p>
            <a:pPr algn="just" eaLnBrk="1" hangingPunct="1">
              <a:lnSpc>
                <a:spcPct val="100000"/>
              </a:lnSpc>
              <a:spcBef>
                <a:spcPct val="0"/>
              </a:spcBef>
              <a:spcAft>
                <a:spcPct val="20000"/>
              </a:spcAft>
              <a:buFontTx/>
              <a:buNone/>
            </a:pPr>
            <a:r>
              <a:rPr lang="ru-RU" altLang="ru-RU" sz="1600" b="1" i="1" dirty="0">
                <a:latin typeface="Arial" panose="020B0604020202020204" pitchFamily="34" charset="0"/>
              </a:rPr>
              <a:t>	</a:t>
            </a:r>
            <a:r>
              <a:rPr lang="ru-RU" altLang="ru-RU" sz="1600" b="1" i="1" dirty="0" err="1">
                <a:solidFill>
                  <a:srgbClr val="CC0000"/>
                </a:solidFill>
                <a:latin typeface="Arial" panose="020B0604020202020204" pitchFamily="34" charset="0"/>
              </a:rPr>
              <a:t>А</a:t>
            </a:r>
            <a:r>
              <a:rPr lang="ru-RU" altLang="ru-RU" sz="1600" b="1" i="1" dirty="0" err="1">
                <a:solidFill>
                  <a:srgbClr val="CC0000"/>
                </a:solidFill>
                <a:latin typeface="Arial" panose="020B0604020202020204" pitchFamily="34" charset="0"/>
                <a:cs typeface="Arial" panose="020B0604020202020204" pitchFamily="34" charset="0"/>
              </a:rPr>
              <a:t>ланинтрансаминаза</a:t>
            </a:r>
            <a:r>
              <a:rPr lang="ru-RU" altLang="ru-RU" sz="1600" b="1" dirty="0">
                <a:latin typeface="Arial" panose="020B0604020202020204" pitchFamily="34" charset="0"/>
              </a:rPr>
              <a:t>:</a:t>
            </a:r>
            <a:r>
              <a:rPr lang="ru-RU" altLang="ru-RU" sz="1600" b="1" dirty="0">
                <a:solidFill>
                  <a:srgbClr val="CC0000"/>
                </a:solidFill>
                <a:latin typeface="Arial" panose="020B0604020202020204" pitchFamily="34" charset="0"/>
              </a:rPr>
              <a:t> </a:t>
            </a:r>
            <a:r>
              <a:rPr lang="ru-RU" altLang="ru-RU" sz="1600" b="1" dirty="0">
                <a:latin typeface="Arial" panose="020B0604020202020204" pitchFamily="34" charset="0"/>
                <a:cs typeface="Arial" panose="020B0604020202020204" pitchFamily="34" charset="0"/>
                <a:sym typeface="Symbol" panose="05050102010706020507" pitchFamily="18" charset="2"/>
              </a:rPr>
              <a:t></a:t>
            </a:r>
            <a:r>
              <a:rPr lang="ru-RU" altLang="ru-RU" sz="1600" b="1" dirty="0">
                <a:latin typeface="Arial" panose="020B0604020202020204" pitchFamily="34" charset="0"/>
                <a:cs typeface="Arial" panose="020B0604020202020204" pitchFamily="34" charset="0"/>
              </a:rPr>
              <a:t>-аминокислота + пировиноградная кислота </a:t>
            </a:r>
            <a:r>
              <a:rPr lang="ru-RU" altLang="ru-RU" sz="1600" b="1" dirty="0">
                <a:latin typeface="Arial" panose="020B0604020202020204" pitchFamily="34" charset="0"/>
                <a:cs typeface="Arial" panose="020B0604020202020204" pitchFamily="34" charset="0"/>
                <a:sym typeface="Symbol" panose="05050102010706020507" pitchFamily="18" charset="2"/>
              </a:rPr>
              <a:t></a:t>
            </a:r>
            <a:r>
              <a:rPr lang="ru-RU" altLang="ru-RU" sz="1600" b="1" dirty="0">
                <a:latin typeface="Arial" panose="020B0604020202020204" pitchFamily="34" charset="0"/>
                <a:cs typeface="Arial" panose="020B0604020202020204" pitchFamily="34" charset="0"/>
              </a:rPr>
              <a:t> </a:t>
            </a:r>
            <a:r>
              <a:rPr lang="ru-RU" altLang="ru-RU" sz="1600" b="1" dirty="0">
                <a:latin typeface="Arial" panose="020B0604020202020204" pitchFamily="34" charset="0"/>
                <a:cs typeface="Arial" panose="020B0604020202020204" pitchFamily="34" charset="0"/>
                <a:sym typeface="Symbol" panose="05050102010706020507" pitchFamily="18" charset="2"/>
              </a:rPr>
              <a:t></a:t>
            </a:r>
            <a:r>
              <a:rPr lang="ru-RU" altLang="ru-RU" sz="1600" b="1" dirty="0">
                <a:latin typeface="Arial" panose="020B0604020202020204" pitchFamily="34" charset="0"/>
                <a:cs typeface="Arial" panose="020B0604020202020204" pitchFamily="34" charset="0"/>
              </a:rPr>
              <a:t>-кетокислота + </a:t>
            </a:r>
            <a:r>
              <a:rPr lang="ru-RU" altLang="ru-RU" sz="1600" b="1" dirty="0" err="1">
                <a:latin typeface="Arial" panose="020B0604020202020204" pitchFamily="34" charset="0"/>
                <a:cs typeface="Arial" panose="020B0604020202020204" pitchFamily="34" charset="0"/>
              </a:rPr>
              <a:t>аланин</a:t>
            </a:r>
            <a:r>
              <a:rPr lang="ru-RU" altLang="ru-RU" sz="1600" b="1" dirty="0">
                <a:latin typeface="Arial" panose="020B0604020202020204" pitchFamily="34" charset="0"/>
                <a:cs typeface="Arial" panose="020B0604020202020204" pitchFamily="34" charset="0"/>
              </a:rPr>
              <a:t> </a:t>
            </a:r>
            <a:r>
              <a:rPr lang="ru-RU" altLang="ru-RU" sz="1600" b="1" dirty="0">
                <a:latin typeface="Arial" panose="020B0604020202020204" pitchFamily="34" charset="0"/>
              </a:rPr>
              <a:t> </a:t>
            </a:r>
          </a:p>
          <a:p>
            <a:pPr algn="just" eaLnBrk="1" hangingPunct="1">
              <a:lnSpc>
                <a:spcPct val="100000"/>
              </a:lnSpc>
              <a:spcBef>
                <a:spcPct val="0"/>
              </a:spcBef>
              <a:spcAft>
                <a:spcPct val="20000"/>
              </a:spcAft>
              <a:buFontTx/>
              <a:buNone/>
            </a:pPr>
            <a:r>
              <a:rPr lang="ru-RU" altLang="ru-RU" sz="1600" b="1" i="1" dirty="0">
                <a:latin typeface="Arial" panose="020B0604020202020204" pitchFamily="34" charset="0"/>
                <a:sym typeface="Symbol" panose="05050102010706020507" pitchFamily="18" charset="2"/>
              </a:rPr>
              <a:t>     </a:t>
            </a:r>
            <a:r>
              <a:rPr lang="ru-RU" altLang="ru-RU" sz="1600" b="1" i="1" dirty="0">
                <a:solidFill>
                  <a:srgbClr val="008000"/>
                </a:solidFill>
                <a:latin typeface="Arial" panose="020B0604020202020204" pitchFamily="34" charset="0"/>
                <a:sym typeface="Symbol" panose="05050102010706020507" pitchFamily="18" charset="2"/>
              </a:rPr>
              <a:t> </a:t>
            </a:r>
            <a:r>
              <a:rPr lang="ru-RU" altLang="ru-RU" sz="1600" b="1" i="1" dirty="0" smtClean="0">
                <a:solidFill>
                  <a:srgbClr val="008000"/>
                </a:solidFill>
                <a:latin typeface="Arial" panose="020B0604020202020204" pitchFamily="34" charset="0"/>
                <a:sym typeface="Symbol" panose="05050102010706020507" pitchFamily="18" charset="2"/>
              </a:rPr>
              <a:t>  </a:t>
            </a:r>
            <a:r>
              <a:rPr lang="ru-RU" altLang="ru-RU" sz="1600" b="1" i="1" dirty="0" err="1" smtClean="0">
                <a:solidFill>
                  <a:srgbClr val="CC0000"/>
                </a:solidFill>
                <a:latin typeface="Arial" panose="020B0604020202020204" pitchFamily="34" charset="0"/>
                <a:cs typeface="Arial" panose="020B0604020202020204" pitchFamily="34" charset="0"/>
                <a:sym typeface="Symbol" panose="05050102010706020507" pitchFamily="18" charset="2"/>
              </a:rPr>
              <a:t>Глутаматтрансаминаза</a:t>
            </a:r>
            <a:r>
              <a:rPr lang="ru-RU" altLang="ru-RU" sz="1600" b="1" dirty="0">
                <a:latin typeface="Arial" panose="020B0604020202020204" pitchFamily="34" charset="0"/>
                <a:sym typeface="Symbol" panose="05050102010706020507" pitchFamily="18" charset="2"/>
              </a:rPr>
              <a:t>:</a:t>
            </a:r>
            <a:r>
              <a:rPr lang="ru-RU" altLang="ru-RU" sz="1600" b="1" i="1" dirty="0">
                <a:latin typeface="Arial" panose="020B0604020202020204" pitchFamily="34" charset="0"/>
                <a:sym typeface="Symbol" panose="05050102010706020507" pitchFamily="18" charset="2"/>
              </a:rPr>
              <a:t> </a:t>
            </a:r>
            <a:r>
              <a:rPr lang="ru-RU" altLang="ru-RU" sz="1600" b="1" dirty="0">
                <a:latin typeface="Arial" panose="020B0604020202020204" pitchFamily="34" charset="0"/>
                <a:cs typeface="Arial" panose="020B0604020202020204" pitchFamily="34" charset="0"/>
                <a:sym typeface="Symbol" panose="05050102010706020507" pitchFamily="18" charset="2"/>
              </a:rPr>
              <a:t></a:t>
            </a:r>
            <a:r>
              <a:rPr lang="ru-RU" altLang="ru-RU" sz="1600" b="1" dirty="0">
                <a:latin typeface="Arial" panose="020B0604020202020204" pitchFamily="34" charset="0"/>
                <a:cs typeface="Arial" panose="020B0604020202020204" pitchFamily="34" charset="0"/>
              </a:rPr>
              <a:t>-аминокислота + </a:t>
            </a:r>
            <a:r>
              <a:rPr lang="ru-RU" altLang="ru-RU" sz="1600" b="1" dirty="0">
                <a:latin typeface="Arial" panose="020B0604020202020204" pitchFamily="34" charset="0"/>
                <a:cs typeface="Arial" panose="020B0604020202020204" pitchFamily="34" charset="0"/>
                <a:sym typeface="Symbol" panose="05050102010706020507" pitchFamily="18" charset="2"/>
              </a:rPr>
              <a:t></a:t>
            </a:r>
            <a:r>
              <a:rPr lang="ru-RU" altLang="ru-RU" sz="1600" b="1" dirty="0">
                <a:latin typeface="Arial" panose="020B0604020202020204" pitchFamily="34" charset="0"/>
                <a:cs typeface="Arial" panose="020B0604020202020204" pitchFamily="34" charset="0"/>
              </a:rPr>
              <a:t>-кетоглутаровая к</a:t>
            </a:r>
            <a:r>
              <a:rPr lang="ru-RU" altLang="ru-RU" sz="1600" b="1" dirty="0">
                <a:latin typeface="Arial" panose="020B0604020202020204" pitchFamily="34" charset="0"/>
              </a:rPr>
              <a:t>-</a:t>
            </a:r>
            <a:r>
              <a:rPr lang="ru-RU" altLang="ru-RU" sz="1600" b="1" dirty="0">
                <a:latin typeface="Arial" panose="020B0604020202020204" pitchFamily="34" charset="0"/>
                <a:cs typeface="Arial" panose="020B0604020202020204" pitchFamily="34" charset="0"/>
              </a:rPr>
              <a:t>та </a:t>
            </a:r>
            <a:r>
              <a:rPr lang="ru-RU" altLang="ru-RU" sz="1600" b="1" dirty="0">
                <a:latin typeface="Arial" panose="020B0604020202020204" pitchFamily="34" charset="0"/>
                <a:cs typeface="Arial" panose="020B0604020202020204" pitchFamily="34" charset="0"/>
                <a:sym typeface="Symbol" panose="05050102010706020507" pitchFamily="18" charset="2"/>
              </a:rPr>
              <a:t></a:t>
            </a:r>
            <a:r>
              <a:rPr lang="ru-RU" altLang="ru-RU" sz="1600" b="1" dirty="0">
                <a:latin typeface="Arial" panose="020B0604020202020204" pitchFamily="34" charset="0"/>
                <a:cs typeface="Arial" panose="020B0604020202020204" pitchFamily="34" charset="0"/>
              </a:rPr>
              <a:t> </a:t>
            </a:r>
            <a:r>
              <a:rPr lang="ru-RU" altLang="ru-RU" sz="1600" b="1" dirty="0">
                <a:latin typeface="Arial" panose="020B0604020202020204" pitchFamily="34" charset="0"/>
                <a:cs typeface="Arial" panose="020B0604020202020204" pitchFamily="34" charset="0"/>
                <a:sym typeface="Symbol" panose="05050102010706020507" pitchFamily="18" charset="2"/>
              </a:rPr>
              <a:t></a:t>
            </a:r>
            <a:r>
              <a:rPr lang="ru-RU" altLang="ru-RU" sz="1600" b="1" dirty="0">
                <a:latin typeface="Arial" panose="020B0604020202020204" pitchFamily="34" charset="0"/>
                <a:cs typeface="Arial" panose="020B0604020202020204" pitchFamily="34" charset="0"/>
              </a:rPr>
              <a:t>-кетокислота + </a:t>
            </a:r>
            <a:r>
              <a:rPr lang="ru-RU" altLang="ru-RU" sz="1600" b="1" dirty="0" err="1">
                <a:latin typeface="Arial" panose="020B0604020202020204" pitchFamily="34" charset="0"/>
                <a:cs typeface="Arial" panose="020B0604020202020204" pitchFamily="34" charset="0"/>
              </a:rPr>
              <a:t>глутаминовая</a:t>
            </a:r>
            <a:r>
              <a:rPr lang="ru-RU" altLang="ru-RU" sz="1600" b="1" dirty="0">
                <a:latin typeface="Arial" panose="020B0604020202020204" pitchFamily="34" charset="0"/>
                <a:cs typeface="Arial" panose="020B0604020202020204" pitchFamily="34" charset="0"/>
              </a:rPr>
              <a:t> к</a:t>
            </a:r>
            <a:r>
              <a:rPr lang="ru-RU" altLang="ru-RU" sz="1600" b="1" dirty="0">
                <a:latin typeface="Arial" panose="020B0604020202020204" pitchFamily="34" charset="0"/>
              </a:rPr>
              <a:t>-</a:t>
            </a:r>
            <a:r>
              <a:rPr lang="ru-RU" altLang="ru-RU" sz="1600" b="1" dirty="0">
                <a:latin typeface="Arial" panose="020B0604020202020204" pitchFamily="34" charset="0"/>
                <a:cs typeface="Arial" panose="020B0604020202020204" pitchFamily="34" charset="0"/>
              </a:rPr>
              <a:t>та</a:t>
            </a:r>
            <a:r>
              <a:rPr lang="ru-RU" altLang="ru-RU" sz="1600" b="1" dirty="0">
                <a:latin typeface="Arial" panose="020B0604020202020204" pitchFamily="34" charset="0"/>
                <a:sym typeface="Symbol" panose="05050102010706020507" pitchFamily="18" charset="2"/>
              </a:rPr>
              <a:t> </a:t>
            </a:r>
            <a:endParaRPr lang="ru-RU" altLang="ru-RU" sz="1600" b="1" dirty="0" smtClean="0">
              <a:latin typeface="Arial" panose="020B0604020202020204" pitchFamily="34" charset="0"/>
              <a:sym typeface="Symbol" panose="05050102010706020507" pitchFamily="18" charset="2"/>
            </a:endParaRPr>
          </a:p>
          <a:p>
            <a:pPr algn="just" eaLnBrk="1" hangingPunct="1">
              <a:lnSpc>
                <a:spcPct val="100000"/>
              </a:lnSpc>
              <a:spcBef>
                <a:spcPct val="0"/>
              </a:spcBef>
              <a:spcAft>
                <a:spcPct val="20000"/>
              </a:spcAft>
              <a:buFontTx/>
              <a:buNone/>
            </a:pPr>
            <a:endParaRPr lang="ru-RU" altLang="ru-RU" sz="1600" b="1" dirty="0">
              <a:latin typeface="Arial" panose="020B0604020202020204" pitchFamily="34" charset="0"/>
              <a:sym typeface="Symbol" panose="05050102010706020507" pitchFamily="18" charset="2"/>
            </a:endParaRPr>
          </a:p>
          <a:p>
            <a:pPr algn="just" eaLnBrk="1" hangingPunct="1">
              <a:lnSpc>
                <a:spcPct val="100000"/>
              </a:lnSpc>
              <a:spcBef>
                <a:spcPct val="0"/>
              </a:spcBef>
              <a:spcAft>
                <a:spcPct val="50000"/>
              </a:spcAft>
              <a:buFontTx/>
              <a:buAutoNum type="arabicPeriod" startAt="2"/>
            </a:pPr>
            <a:r>
              <a:rPr lang="ru-RU" altLang="ru-RU" sz="1600" b="1" dirty="0">
                <a:latin typeface="Arial" panose="020B0604020202020204" pitchFamily="34" charset="0"/>
                <a:cs typeface="Arial" panose="020B0604020202020204" pitchFamily="34" charset="0"/>
              </a:rPr>
              <a:t>Присоединение </a:t>
            </a:r>
            <a:r>
              <a:rPr lang="ru-RU" altLang="ru-RU" sz="1600" b="1" i="1" u="sng" dirty="0" err="1">
                <a:latin typeface="Arial" panose="020B0604020202020204" pitchFamily="34" charset="0"/>
                <a:cs typeface="Arial" panose="020B0604020202020204" pitchFamily="34" charset="0"/>
              </a:rPr>
              <a:t>флавиновых</a:t>
            </a:r>
            <a:r>
              <a:rPr lang="ru-RU" altLang="ru-RU" sz="1600" b="1" i="1" u="sng" dirty="0">
                <a:latin typeface="Arial" panose="020B0604020202020204" pitchFamily="34" charset="0"/>
                <a:cs typeface="Arial" panose="020B0604020202020204" pitchFamily="34" charset="0"/>
              </a:rPr>
              <a:t> коферментов</a:t>
            </a:r>
            <a:r>
              <a:rPr lang="ru-RU" altLang="ru-RU" sz="1600" b="1" u="sng" dirty="0">
                <a:latin typeface="Arial" panose="020B0604020202020204" pitchFamily="34" charset="0"/>
                <a:cs typeface="Arial" panose="020B0604020202020204" pitchFamily="34" charset="0"/>
              </a:rPr>
              <a:t> (ФМН и ФАД)</a:t>
            </a:r>
            <a:r>
              <a:rPr lang="ru-RU" altLang="ru-RU" sz="1600" b="1" dirty="0">
                <a:latin typeface="Arial" panose="020B0604020202020204" pitchFamily="34" charset="0"/>
                <a:cs typeface="Arial" panose="020B0604020202020204" pitchFamily="34" charset="0"/>
              </a:rPr>
              <a:t> </a:t>
            </a:r>
            <a:r>
              <a:rPr lang="ru-RU" altLang="ru-RU" sz="1600" b="1" dirty="0">
                <a:latin typeface="Arial" panose="020B0604020202020204" pitchFamily="34" charset="0"/>
              </a:rPr>
              <a:t> необходимо для работы </a:t>
            </a:r>
            <a:r>
              <a:rPr lang="ru-RU" altLang="ru-RU" sz="1600" b="1" dirty="0">
                <a:latin typeface="Arial" panose="020B0604020202020204" pitchFamily="34" charset="0"/>
                <a:cs typeface="Arial" panose="020B0604020202020204" pitchFamily="34" charset="0"/>
              </a:rPr>
              <a:t> </a:t>
            </a:r>
            <a:r>
              <a:rPr lang="ru-RU" altLang="ru-RU" sz="1600" b="1" i="1" dirty="0" err="1">
                <a:solidFill>
                  <a:srgbClr val="CC0000"/>
                </a:solidFill>
                <a:latin typeface="Arial" panose="020B0604020202020204" pitchFamily="34" charset="0"/>
                <a:cs typeface="Arial" panose="020B0604020202020204" pitchFamily="34" charset="0"/>
              </a:rPr>
              <a:t>дегидрогеназ</a:t>
            </a:r>
            <a:r>
              <a:rPr lang="ru-RU" altLang="ru-RU" sz="1600" b="1" i="1" dirty="0">
                <a:solidFill>
                  <a:srgbClr val="CC0000"/>
                </a:solidFill>
                <a:latin typeface="Arial" panose="020B0604020202020204" pitchFamily="34" charset="0"/>
                <a:cs typeface="Arial" panose="020B0604020202020204" pitchFamily="34" charset="0"/>
              </a:rPr>
              <a:t>, </a:t>
            </a:r>
            <a:r>
              <a:rPr lang="ru-RU" altLang="ru-RU" sz="1600" b="1" i="1" dirty="0" err="1">
                <a:solidFill>
                  <a:srgbClr val="CC0000"/>
                </a:solidFill>
                <a:latin typeface="Arial" panose="020B0604020202020204" pitchFamily="34" charset="0"/>
                <a:cs typeface="Arial" panose="020B0604020202020204" pitchFamily="34" charset="0"/>
              </a:rPr>
              <a:t>оксигеназ</a:t>
            </a:r>
            <a:r>
              <a:rPr lang="ru-RU" altLang="ru-RU" sz="1600" b="1" dirty="0">
                <a:latin typeface="Arial" panose="020B0604020202020204" pitchFamily="34" charset="0"/>
              </a:rPr>
              <a:t>, </a:t>
            </a:r>
            <a:r>
              <a:rPr lang="ru-RU" altLang="ru-RU" sz="1600" b="1" dirty="0">
                <a:latin typeface="Arial" panose="020B0604020202020204" pitchFamily="34" charset="0"/>
                <a:cs typeface="Arial" panose="020B0604020202020204" pitchFamily="34" charset="0"/>
              </a:rPr>
              <a:t>которые участвуют в переносе электронов</a:t>
            </a:r>
            <a:r>
              <a:rPr lang="ru-RU" altLang="ru-RU" sz="1600" b="1" dirty="0">
                <a:latin typeface="Arial" panose="020B0604020202020204" pitchFamily="34" charset="0"/>
              </a:rPr>
              <a:t>.</a:t>
            </a:r>
          </a:p>
          <a:p>
            <a:pPr algn="just" eaLnBrk="1" hangingPunct="1">
              <a:lnSpc>
                <a:spcPct val="100000"/>
              </a:lnSpc>
              <a:spcBef>
                <a:spcPct val="0"/>
              </a:spcBef>
              <a:spcAft>
                <a:spcPct val="50000"/>
              </a:spcAft>
              <a:buFontTx/>
              <a:buAutoNum type="arabicPeriod" startAt="2"/>
            </a:pPr>
            <a:r>
              <a:rPr lang="ru-RU" altLang="ru-RU" sz="1600" b="1" dirty="0">
                <a:latin typeface="Arial" panose="020B0604020202020204" pitchFamily="34" charset="0"/>
                <a:cs typeface="Arial" panose="020B0604020202020204" pitchFamily="34" charset="0"/>
              </a:rPr>
              <a:t>Присоединение </a:t>
            </a:r>
            <a:r>
              <a:rPr lang="ru-RU" altLang="ru-RU" sz="1600" b="1" i="1" u="sng" dirty="0">
                <a:latin typeface="Arial" panose="020B0604020202020204" pitchFamily="34" charset="0"/>
                <a:cs typeface="Arial" panose="020B0604020202020204" pitchFamily="34" charset="0"/>
              </a:rPr>
              <a:t>биотина</a:t>
            </a:r>
            <a:r>
              <a:rPr lang="ru-RU" altLang="ru-RU" sz="1600" b="1" i="1" dirty="0">
                <a:latin typeface="Arial" panose="020B0604020202020204" pitchFamily="34" charset="0"/>
                <a:cs typeface="Arial" panose="020B0604020202020204" pitchFamily="34" charset="0"/>
              </a:rPr>
              <a:t> </a:t>
            </a:r>
            <a:r>
              <a:rPr lang="ru-RU" altLang="ru-RU" sz="1600" b="1" dirty="0">
                <a:latin typeface="Arial" panose="020B0604020202020204" pitchFamily="34" charset="0"/>
                <a:cs typeface="Arial" panose="020B0604020202020204" pitchFamily="34" charset="0"/>
              </a:rPr>
              <a:t>к </a:t>
            </a:r>
            <a:r>
              <a:rPr lang="ru-RU" altLang="ru-RU" sz="1600" b="1" dirty="0">
                <a:latin typeface="Arial" panose="020B0604020202020204" pitchFamily="34" charset="0"/>
                <a:cs typeface="Arial" panose="020B0604020202020204" pitchFamily="34" charset="0"/>
                <a:sym typeface="Symbol" panose="05050102010706020507" pitchFamily="18" charset="2"/>
              </a:rPr>
              <a:t></a:t>
            </a:r>
            <a:r>
              <a:rPr lang="ru-RU" altLang="ru-RU" sz="1600" b="1" dirty="0">
                <a:latin typeface="Arial" panose="020B0604020202020204" pitchFamily="34" charset="0"/>
                <a:cs typeface="Arial" panose="020B0604020202020204" pitchFamily="34" charset="0"/>
              </a:rPr>
              <a:t>-аминогрупп</a:t>
            </a:r>
            <a:r>
              <a:rPr lang="ru-RU" altLang="ru-RU" sz="1600" b="1" dirty="0">
                <a:latin typeface="Arial" panose="020B0604020202020204" pitchFamily="34" charset="0"/>
              </a:rPr>
              <a:t>е</a:t>
            </a:r>
            <a:r>
              <a:rPr lang="ru-RU" altLang="ru-RU" sz="1600" b="1" dirty="0">
                <a:latin typeface="Arial" panose="020B0604020202020204" pitchFamily="34" charset="0"/>
                <a:cs typeface="Arial" panose="020B0604020202020204" pitchFamily="34" charset="0"/>
              </a:rPr>
              <a:t> лизина в активном центре </a:t>
            </a:r>
            <a:r>
              <a:rPr lang="ru-RU" altLang="ru-RU" sz="1600" b="1" i="1" dirty="0">
                <a:solidFill>
                  <a:srgbClr val="CC0000"/>
                </a:solidFill>
                <a:latin typeface="Arial" panose="020B0604020202020204" pitchFamily="34" charset="0"/>
                <a:cs typeface="Arial" panose="020B0604020202020204" pitchFamily="34" charset="0"/>
              </a:rPr>
              <a:t>карбоксилаз</a:t>
            </a:r>
            <a:r>
              <a:rPr lang="ru-RU" altLang="ru-RU" sz="1600" b="1" i="1" dirty="0">
                <a:latin typeface="Arial" panose="020B0604020202020204" pitchFamily="34" charset="0"/>
                <a:cs typeface="Arial" panose="020B0604020202020204" pitchFamily="34" charset="0"/>
              </a:rPr>
              <a:t>.</a:t>
            </a:r>
            <a:endParaRPr lang="ru-RU" altLang="ru-RU" sz="1600" b="1" dirty="0">
              <a:latin typeface="Arial" panose="020B0604020202020204" pitchFamily="34" charset="0"/>
            </a:endParaRPr>
          </a:p>
        </p:txBody>
      </p:sp>
      <p:sp>
        <p:nvSpPr>
          <p:cNvPr id="6" name="Rectangle 3"/>
          <p:cNvSpPr>
            <a:spLocks noChangeArrowheads="1"/>
          </p:cNvSpPr>
          <p:nvPr/>
        </p:nvSpPr>
        <p:spPr bwMode="auto">
          <a:xfrm>
            <a:off x="163482" y="3408706"/>
            <a:ext cx="11992493" cy="334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50000"/>
              </a:spcBef>
              <a:spcAft>
                <a:spcPct val="40000"/>
              </a:spcAft>
              <a:buFontTx/>
              <a:buNone/>
            </a:pPr>
            <a:r>
              <a:rPr lang="ru-RU" altLang="ru-RU" sz="1600" b="1" dirty="0">
                <a:latin typeface="Arial" panose="020B0604020202020204" pitchFamily="34" charset="0"/>
                <a:cs typeface="Arial" panose="020B0604020202020204" pitchFamily="34" charset="0"/>
              </a:rPr>
              <a:t>4.    Присоединение </a:t>
            </a:r>
            <a:r>
              <a:rPr lang="ru-RU" altLang="ru-RU" sz="1600" b="1" i="1" u="sng" dirty="0" err="1">
                <a:latin typeface="Arial" panose="020B0604020202020204" pitchFamily="34" charset="0"/>
                <a:cs typeface="Arial" panose="020B0604020202020204" pitchFamily="34" charset="0"/>
              </a:rPr>
              <a:t>гема</a:t>
            </a:r>
            <a:r>
              <a:rPr lang="ru-RU" altLang="ru-RU" sz="1600" b="1" i="1" dirty="0">
                <a:latin typeface="Arial" panose="020B0604020202020204" pitchFamily="34" charset="0"/>
                <a:cs typeface="Arial" panose="020B0604020202020204" pitchFamily="34" charset="0"/>
              </a:rPr>
              <a:t> </a:t>
            </a:r>
            <a:r>
              <a:rPr lang="ru-RU" altLang="ru-RU" sz="1600" b="1" dirty="0">
                <a:latin typeface="Arial" panose="020B0604020202020204" pitchFamily="34" charset="0"/>
                <a:cs typeface="Arial" panose="020B0604020202020204" pitchFamily="34" charset="0"/>
              </a:rPr>
              <a:t>к </a:t>
            </a:r>
            <a:r>
              <a:rPr lang="ru-RU" altLang="ru-RU" sz="1600" b="1" i="1" dirty="0" err="1">
                <a:solidFill>
                  <a:srgbClr val="CC0000"/>
                </a:solidFill>
                <a:latin typeface="Arial" panose="020B0604020202020204" pitchFamily="34" charset="0"/>
              </a:rPr>
              <a:t>цитохромам</a:t>
            </a:r>
            <a:r>
              <a:rPr lang="ru-RU" altLang="ru-RU" sz="1600" b="1" i="1" dirty="0">
                <a:solidFill>
                  <a:srgbClr val="CC0000"/>
                </a:solidFill>
                <a:latin typeface="Arial" panose="020B0604020202020204" pitchFamily="34" charset="0"/>
              </a:rPr>
              <a:t>, </a:t>
            </a:r>
            <a:r>
              <a:rPr lang="ru-RU" altLang="ru-RU" sz="1600" b="1" i="1" dirty="0" err="1">
                <a:solidFill>
                  <a:srgbClr val="CC0000"/>
                </a:solidFill>
                <a:latin typeface="Arial" panose="020B0604020202020204" pitchFamily="34" charset="0"/>
                <a:cs typeface="Arial" panose="020B0604020202020204" pitchFamily="34" charset="0"/>
              </a:rPr>
              <a:t>пероксидазам</a:t>
            </a:r>
            <a:r>
              <a:rPr lang="ru-RU" altLang="ru-RU" sz="1600" b="1" dirty="0">
                <a:latin typeface="Arial" panose="020B0604020202020204" pitchFamily="34" charset="0"/>
                <a:cs typeface="Arial" panose="020B0604020202020204" pitchFamily="34" charset="0"/>
              </a:rPr>
              <a:t>.</a:t>
            </a:r>
            <a:r>
              <a:rPr lang="ru-RU" altLang="ru-RU" sz="1600" b="1" dirty="0">
                <a:latin typeface="Arial" panose="020B0604020202020204" pitchFamily="34" charset="0"/>
              </a:rPr>
              <a:t>   </a:t>
            </a:r>
          </a:p>
          <a:p>
            <a:pPr algn="just" eaLnBrk="1" hangingPunct="1">
              <a:lnSpc>
                <a:spcPct val="100000"/>
              </a:lnSpc>
              <a:spcBef>
                <a:spcPct val="0"/>
              </a:spcBef>
              <a:spcAft>
                <a:spcPct val="15000"/>
              </a:spcAft>
              <a:buFontTx/>
              <a:buNone/>
            </a:pPr>
            <a:r>
              <a:rPr lang="ru-RU" altLang="ru-RU" sz="1600" b="1" dirty="0">
                <a:latin typeface="Arial" panose="020B0604020202020204" pitchFamily="34" charset="0"/>
              </a:rPr>
              <a:t>       </a:t>
            </a:r>
            <a:r>
              <a:rPr lang="ru-RU" altLang="ru-RU" sz="1600" b="1" dirty="0" err="1">
                <a:latin typeface="Arial" panose="020B0604020202020204" pitchFamily="34" charset="0"/>
                <a:cs typeface="Arial" panose="020B0604020202020204" pitchFamily="34" charset="0"/>
              </a:rPr>
              <a:t>Гем</a:t>
            </a:r>
            <a:r>
              <a:rPr lang="ru-RU" altLang="ru-RU" sz="1600" b="1" dirty="0">
                <a:latin typeface="Arial" panose="020B0604020202020204" pitchFamily="34" charset="0"/>
                <a:cs typeface="Arial" panose="020B0604020202020204" pitchFamily="34" charset="0"/>
              </a:rPr>
              <a:t> – хелатный комплекс </a:t>
            </a:r>
            <a:r>
              <a:rPr lang="ru-RU" altLang="ru-RU" sz="1600" b="1" dirty="0" err="1">
                <a:latin typeface="Arial" panose="020B0604020202020204" pitchFamily="34" charset="0"/>
                <a:cs typeface="Arial" panose="020B0604020202020204" pitchFamily="34" charset="0"/>
              </a:rPr>
              <a:t>протопорфирина</a:t>
            </a:r>
            <a:r>
              <a:rPr lang="ru-RU" altLang="ru-RU" sz="1600" b="1" dirty="0">
                <a:latin typeface="Arial" panose="020B0604020202020204" pitchFamily="34" charset="0"/>
                <a:cs typeface="Arial" panose="020B0604020202020204" pitchFamily="34" charset="0"/>
              </a:rPr>
              <a:t> с </a:t>
            </a:r>
            <a:r>
              <a:rPr lang="en-US" altLang="ru-RU" sz="1600" b="1" dirty="0">
                <a:latin typeface="Arial" panose="020B0604020202020204" pitchFamily="34" charset="0"/>
                <a:cs typeface="Arial" panose="020B0604020202020204" pitchFamily="34" charset="0"/>
              </a:rPr>
              <a:t>Fe</a:t>
            </a:r>
            <a:r>
              <a:rPr lang="ru-RU" altLang="ru-RU" sz="1600" b="1" dirty="0">
                <a:latin typeface="Arial" panose="020B0604020202020204" pitchFamily="34" charset="0"/>
                <a:cs typeface="Arial" panose="020B0604020202020204" pitchFamily="34" charset="0"/>
              </a:rPr>
              <a:t> (</a:t>
            </a:r>
            <a:r>
              <a:rPr lang="en-US" altLang="ru-RU" sz="1600" b="1" dirty="0">
                <a:latin typeface="Arial" panose="020B0604020202020204" pitchFamily="34" charset="0"/>
                <a:cs typeface="Arial" panose="020B0604020202020204" pitchFamily="34" charset="0"/>
              </a:rPr>
              <a:t>II</a:t>
            </a:r>
            <a:r>
              <a:rPr lang="ru-RU" altLang="ru-RU" sz="1600" b="1" dirty="0">
                <a:latin typeface="Arial" panose="020B0604020202020204" pitchFamily="34" charset="0"/>
                <a:cs typeface="Arial" panose="020B0604020202020204" pitchFamily="34" charset="0"/>
              </a:rPr>
              <a:t>), который принимает участие в переносе электронов. </a:t>
            </a:r>
            <a:r>
              <a:rPr lang="ru-RU" altLang="ru-RU" sz="1600" b="1" dirty="0" smtClean="0">
                <a:latin typeface="Arial" panose="020B0604020202020204" pitchFamily="34" charset="0"/>
                <a:cs typeface="Arial" panose="020B0604020202020204" pitchFamily="34" charset="0"/>
              </a:rPr>
              <a:t>При </a:t>
            </a:r>
          </a:p>
          <a:p>
            <a:pPr algn="just" eaLnBrk="1" hangingPunct="1">
              <a:lnSpc>
                <a:spcPct val="100000"/>
              </a:lnSpc>
              <a:spcBef>
                <a:spcPct val="0"/>
              </a:spcBef>
              <a:spcAft>
                <a:spcPct val="15000"/>
              </a:spcAft>
              <a:buFontTx/>
              <a:buNone/>
            </a:pPr>
            <a:r>
              <a:rPr lang="ru-RU" altLang="ru-RU" sz="1600" b="1" dirty="0">
                <a:latin typeface="Arial" panose="020B0604020202020204" pitchFamily="34" charset="0"/>
                <a:cs typeface="Arial" panose="020B0604020202020204" pitchFamily="34" charset="0"/>
              </a:rPr>
              <a:t> </a:t>
            </a:r>
            <a:r>
              <a:rPr lang="ru-RU" altLang="ru-RU" sz="1600" b="1" dirty="0" smtClean="0">
                <a:latin typeface="Arial" panose="020B0604020202020204" pitchFamily="34" charset="0"/>
                <a:cs typeface="Arial" panose="020B0604020202020204" pitchFamily="34" charset="0"/>
              </a:rPr>
              <a:t>      катализе </a:t>
            </a:r>
            <a:r>
              <a:rPr lang="ru-RU" altLang="ru-RU" sz="1600" b="1" dirty="0">
                <a:latin typeface="Arial" panose="020B0604020202020204" pitchFamily="34" charset="0"/>
                <a:cs typeface="Arial" panose="020B0604020202020204" pitchFamily="34" charset="0"/>
              </a:rPr>
              <a:t>валентность железа обратимо изменяется </a:t>
            </a:r>
            <a:r>
              <a:rPr lang="en-US" altLang="ru-RU" sz="1600" b="1" dirty="0">
                <a:latin typeface="Arial" panose="020B0604020202020204" pitchFamily="34" charset="0"/>
                <a:cs typeface="Arial" panose="020B0604020202020204" pitchFamily="34" charset="0"/>
              </a:rPr>
              <a:t>Fe</a:t>
            </a:r>
            <a:r>
              <a:rPr lang="ru-RU" altLang="ru-RU" sz="1600" b="1" dirty="0">
                <a:latin typeface="Arial" panose="020B0604020202020204" pitchFamily="34" charset="0"/>
                <a:cs typeface="Arial" panose="020B0604020202020204" pitchFamily="34" charset="0"/>
              </a:rPr>
              <a:t> (</a:t>
            </a:r>
            <a:r>
              <a:rPr lang="en-US" altLang="ru-RU" sz="1600" b="1" dirty="0">
                <a:latin typeface="Arial" panose="020B0604020202020204" pitchFamily="34" charset="0"/>
                <a:cs typeface="Arial" panose="020B0604020202020204" pitchFamily="34" charset="0"/>
              </a:rPr>
              <a:t>II</a:t>
            </a:r>
            <a:r>
              <a:rPr lang="ru-RU" altLang="ru-RU" sz="1600" b="1" dirty="0">
                <a:latin typeface="Arial" panose="020B0604020202020204" pitchFamily="34" charset="0"/>
                <a:cs typeface="Arial" panose="020B0604020202020204" pitchFamily="34" charset="0"/>
              </a:rPr>
              <a:t>)</a:t>
            </a:r>
            <a:r>
              <a:rPr lang="ru-RU" altLang="ru-RU" sz="1600" b="1" dirty="0">
                <a:latin typeface="Arial" panose="020B0604020202020204" pitchFamily="34" charset="0"/>
              </a:rPr>
              <a:t> </a:t>
            </a:r>
            <a:r>
              <a:rPr lang="ru-RU" altLang="ru-RU" sz="1600" b="1" dirty="0">
                <a:latin typeface="Arial" panose="020B0604020202020204" pitchFamily="34" charset="0"/>
                <a:cs typeface="Arial" panose="020B0604020202020204" pitchFamily="34" charset="0"/>
              </a:rPr>
              <a:t>→</a:t>
            </a:r>
            <a:r>
              <a:rPr lang="ru-RU" altLang="ru-RU" sz="1600" b="1" dirty="0">
                <a:latin typeface="Arial" panose="020B0604020202020204" pitchFamily="34" charset="0"/>
              </a:rPr>
              <a:t> </a:t>
            </a:r>
            <a:r>
              <a:rPr lang="en-US" altLang="ru-RU" sz="1600" b="1" dirty="0">
                <a:latin typeface="Arial" panose="020B0604020202020204" pitchFamily="34" charset="0"/>
                <a:cs typeface="Arial" panose="020B0604020202020204" pitchFamily="34" charset="0"/>
              </a:rPr>
              <a:t>Fe</a:t>
            </a:r>
            <a:r>
              <a:rPr lang="ru-RU" altLang="ru-RU" sz="1600" b="1" dirty="0">
                <a:latin typeface="Arial" panose="020B0604020202020204" pitchFamily="34" charset="0"/>
                <a:cs typeface="Arial" panose="020B0604020202020204" pitchFamily="34" charset="0"/>
              </a:rPr>
              <a:t> (</a:t>
            </a:r>
            <a:r>
              <a:rPr lang="en-US" altLang="ru-RU" sz="1600" b="1" dirty="0">
                <a:latin typeface="Arial" panose="020B0604020202020204" pitchFamily="34" charset="0"/>
                <a:cs typeface="Arial" panose="020B0604020202020204" pitchFamily="34" charset="0"/>
              </a:rPr>
              <a:t>III</a:t>
            </a:r>
            <a:r>
              <a:rPr lang="ru-RU" altLang="ru-RU" sz="1600" b="1" dirty="0">
                <a:latin typeface="Arial" panose="020B0604020202020204" pitchFamily="34" charset="0"/>
                <a:cs typeface="Arial" panose="020B0604020202020204" pitchFamily="34" charset="0"/>
              </a:rPr>
              <a:t>). </a:t>
            </a:r>
            <a:endParaRPr lang="ru-RU" altLang="ru-RU" sz="1600" b="1" dirty="0">
              <a:latin typeface="Arial" panose="020B0604020202020204" pitchFamily="34" charset="0"/>
            </a:endParaRPr>
          </a:p>
          <a:p>
            <a:pPr algn="just" eaLnBrk="1" hangingPunct="1">
              <a:lnSpc>
                <a:spcPct val="100000"/>
              </a:lnSpc>
              <a:spcBef>
                <a:spcPct val="50000"/>
              </a:spcBef>
              <a:buFontTx/>
              <a:buAutoNum type="arabicPeriod" startAt="5"/>
            </a:pPr>
            <a:r>
              <a:rPr lang="ru-RU" altLang="ru-RU" sz="1600" b="1" dirty="0">
                <a:latin typeface="Arial" panose="020B0604020202020204" pitchFamily="34" charset="0"/>
                <a:cs typeface="Arial" panose="020B0604020202020204" pitchFamily="34" charset="0"/>
              </a:rPr>
              <a:t>Присоединение</a:t>
            </a:r>
            <a:r>
              <a:rPr lang="ru-RU" altLang="ru-RU" sz="1600" b="1" dirty="0">
                <a:latin typeface="Arial" panose="020B0604020202020204" pitchFamily="34" charset="0"/>
              </a:rPr>
              <a:t> </a:t>
            </a:r>
            <a:r>
              <a:rPr lang="ru-RU" altLang="ru-RU" sz="1600" b="1" i="1" u="sng" dirty="0" err="1">
                <a:latin typeface="Arial" panose="020B0604020202020204" pitchFamily="34" charset="0"/>
              </a:rPr>
              <a:t>липоевой</a:t>
            </a:r>
            <a:r>
              <a:rPr lang="ru-RU" altLang="ru-RU" sz="1600" b="1" i="1" u="sng" dirty="0">
                <a:latin typeface="Arial" panose="020B0604020202020204" pitchFamily="34" charset="0"/>
              </a:rPr>
              <a:t> кислоты</a:t>
            </a:r>
            <a:r>
              <a:rPr lang="ru-RU" altLang="ru-RU" sz="1600" b="1" dirty="0">
                <a:latin typeface="Arial" panose="020B0604020202020204" pitchFamily="34" charset="0"/>
              </a:rPr>
              <a:t>  </a:t>
            </a:r>
            <a:r>
              <a:rPr lang="ru-RU" altLang="ru-RU" sz="1600" b="1" dirty="0">
                <a:latin typeface="Arial" panose="020B0604020202020204" pitchFamily="34" charset="0"/>
                <a:cs typeface="Arial" panose="020B0604020202020204" pitchFamily="34" charset="0"/>
              </a:rPr>
              <a:t>к</a:t>
            </a:r>
            <a:r>
              <a:rPr lang="ru-RU" altLang="ru-RU" sz="1600" b="1" i="1" dirty="0">
                <a:latin typeface="Arial" panose="020B0604020202020204" pitchFamily="34" charset="0"/>
                <a:cs typeface="Arial" panose="020B0604020202020204" pitchFamily="34" charset="0"/>
              </a:rPr>
              <a:t> </a:t>
            </a:r>
            <a:r>
              <a:rPr lang="ru-RU" altLang="ru-RU" sz="1600" b="1" dirty="0">
                <a:latin typeface="Arial" panose="020B0604020202020204" pitchFamily="34" charset="0"/>
                <a:cs typeface="Arial" panose="020B0604020202020204" pitchFamily="34" charset="0"/>
                <a:sym typeface="Symbol" panose="05050102010706020507" pitchFamily="18" charset="2"/>
              </a:rPr>
              <a:t></a:t>
            </a:r>
            <a:r>
              <a:rPr lang="ru-RU" altLang="ru-RU" sz="1600" b="1" dirty="0">
                <a:latin typeface="Arial" panose="020B0604020202020204" pitchFamily="34" charset="0"/>
                <a:cs typeface="Arial" panose="020B0604020202020204" pitchFamily="34" charset="0"/>
              </a:rPr>
              <a:t>-аминогрупп</a:t>
            </a:r>
            <a:r>
              <a:rPr lang="ru-RU" altLang="ru-RU" sz="1600" b="1" dirty="0">
                <a:latin typeface="Arial" panose="020B0604020202020204" pitchFamily="34" charset="0"/>
              </a:rPr>
              <a:t>е</a:t>
            </a:r>
            <a:r>
              <a:rPr lang="ru-RU" altLang="ru-RU" sz="1600" b="1" dirty="0">
                <a:latin typeface="Arial" panose="020B0604020202020204" pitchFamily="34" charset="0"/>
                <a:cs typeface="Arial" panose="020B0604020202020204" pitchFamily="34" charset="0"/>
              </a:rPr>
              <a:t> лизина </a:t>
            </a:r>
            <a:r>
              <a:rPr lang="ru-RU" altLang="ru-RU" sz="1600" b="1" i="1" dirty="0" err="1">
                <a:solidFill>
                  <a:srgbClr val="CC0000"/>
                </a:solidFill>
                <a:latin typeface="Arial" panose="020B0604020202020204" pitchFamily="34" charset="0"/>
                <a:cs typeface="Arial" panose="020B0604020202020204" pitchFamily="34" charset="0"/>
              </a:rPr>
              <a:t>дигидролипоилтрансацетилаз</a:t>
            </a:r>
            <a:r>
              <a:rPr lang="ru-RU" altLang="ru-RU" sz="1600" b="1" i="1" dirty="0" err="1">
                <a:solidFill>
                  <a:srgbClr val="CC0000"/>
                </a:solidFill>
                <a:latin typeface="Arial" panose="020B0604020202020204" pitchFamily="34" charset="0"/>
              </a:rPr>
              <a:t>ы</a:t>
            </a:r>
            <a:r>
              <a:rPr lang="ru-RU" altLang="ru-RU" sz="1600" b="1" dirty="0">
                <a:latin typeface="Arial" panose="020B0604020202020204" pitchFamily="34" charset="0"/>
              </a:rPr>
              <a:t>.</a:t>
            </a:r>
            <a:r>
              <a:rPr lang="ru-RU" altLang="ru-RU" sz="1600" b="1" dirty="0">
                <a:latin typeface="Arial" panose="020B0604020202020204" pitchFamily="34" charset="0"/>
                <a:cs typeface="Arial" panose="020B0604020202020204" pitchFamily="34" charset="0"/>
              </a:rPr>
              <a:t> </a:t>
            </a:r>
            <a:r>
              <a:rPr lang="ru-RU" altLang="ru-RU" sz="1600" b="1" i="1" dirty="0" err="1">
                <a:solidFill>
                  <a:srgbClr val="CC0000"/>
                </a:solidFill>
                <a:latin typeface="Arial" panose="020B0604020202020204" pitchFamily="34" charset="0"/>
                <a:cs typeface="Arial" panose="020B0604020202020204" pitchFamily="34" charset="0"/>
              </a:rPr>
              <a:t>Дигидролипоилтрансацетилаза</a:t>
            </a:r>
            <a:r>
              <a:rPr lang="ru-RU" altLang="ru-RU" sz="1600" b="1" dirty="0">
                <a:latin typeface="Arial" panose="020B0604020202020204" pitchFamily="34" charset="0"/>
                <a:cs typeface="Arial" panose="020B0604020202020204" pitchFamily="34" charset="0"/>
              </a:rPr>
              <a:t> входит в состав </a:t>
            </a:r>
            <a:r>
              <a:rPr lang="ru-RU" altLang="ru-RU" sz="1600" b="1" dirty="0" err="1">
                <a:latin typeface="Arial" panose="020B0604020202020204" pitchFamily="34" charset="0"/>
                <a:cs typeface="Arial" panose="020B0604020202020204" pitchFamily="34" charset="0"/>
              </a:rPr>
              <a:t>пируватдегидрогеназного</a:t>
            </a:r>
            <a:r>
              <a:rPr lang="ru-RU" altLang="ru-RU" sz="1600" b="1" dirty="0">
                <a:latin typeface="Arial" panose="020B0604020202020204" pitchFamily="34" charset="0"/>
                <a:cs typeface="Arial" panose="020B0604020202020204" pitchFamily="34" charset="0"/>
              </a:rPr>
              <a:t> комплекса, катализирующего</a:t>
            </a:r>
            <a:r>
              <a:rPr lang="ru-RU" altLang="ru-RU" sz="1600" b="1" dirty="0">
                <a:latin typeface="Arial" panose="020B0604020202020204" pitchFamily="34" charset="0"/>
              </a:rPr>
              <a:t> </a:t>
            </a:r>
            <a:r>
              <a:rPr lang="ru-RU" altLang="ru-RU" sz="1600" b="1" dirty="0" err="1">
                <a:latin typeface="Arial" panose="020B0604020202020204" pitchFamily="34" charset="0"/>
                <a:cs typeface="Arial" panose="020B0604020202020204" pitchFamily="34" charset="0"/>
              </a:rPr>
              <a:t>декарбоксилирование</a:t>
            </a:r>
            <a:r>
              <a:rPr lang="ru-RU" altLang="ru-RU" sz="1600" b="1" dirty="0">
                <a:latin typeface="Arial" panose="020B0604020202020204" pitchFamily="34" charset="0"/>
                <a:cs typeface="Arial" panose="020B0604020202020204" pitchFamily="34" charset="0"/>
              </a:rPr>
              <a:t> </a:t>
            </a:r>
            <a:r>
              <a:rPr lang="ru-RU" altLang="ru-RU" sz="1600" b="1" dirty="0" err="1">
                <a:latin typeface="Arial" panose="020B0604020202020204" pitchFamily="34" charset="0"/>
                <a:cs typeface="Arial" panose="020B0604020202020204" pitchFamily="34" charset="0"/>
              </a:rPr>
              <a:t>пирувата</a:t>
            </a:r>
            <a:r>
              <a:rPr lang="ru-RU" altLang="ru-RU" sz="1600" b="1" dirty="0">
                <a:latin typeface="Arial" panose="020B0604020202020204" pitchFamily="34" charset="0"/>
                <a:cs typeface="Arial" panose="020B0604020202020204" pitchFamily="34" charset="0"/>
              </a:rPr>
              <a:t> с образованием ацетил-</a:t>
            </a:r>
            <a:r>
              <a:rPr lang="ru-RU" altLang="ru-RU" sz="1600" b="1" dirty="0" err="1">
                <a:latin typeface="Arial" panose="020B0604020202020204" pitchFamily="34" charset="0"/>
                <a:cs typeface="Arial" panose="020B0604020202020204" pitchFamily="34" charset="0"/>
              </a:rPr>
              <a:t>КоА</a:t>
            </a:r>
            <a:r>
              <a:rPr lang="ru-RU" altLang="ru-RU" sz="1600" b="1" dirty="0">
                <a:latin typeface="Arial" panose="020B0604020202020204" pitchFamily="34" charset="0"/>
                <a:cs typeface="Arial" panose="020B0604020202020204" pitchFamily="34" charset="0"/>
              </a:rPr>
              <a:t>.</a:t>
            </a:r>
          </a:p>
          <a:p>
            <a:pPr algn="just" eaLnBrk="1" hangingPunct="1">
              <a:lnSpc>
                <a:spcPct val="100000"/>
              </a:lnSpc>
              <a:spcBef>
                <a:spcPct val="50000"/>
              </a:spcBef>
              <a:buFontTx/>
              <a:buAutoNum type="arabicPeriod" startAt="5"/>
            </a:pPr>
            <a:r>
              <a:rPr lang="ru-RU" altLang="ru-RU" sz="1600" b="1" dirty="0">
                <a:latin typeface="Arial" panose="020B0604020202020204" pitchFamily="34" charset="0"/>
              </a:rPr>
              <a:t>Ковалентное п</a:t>
            </a:r>
            <a:r>
              <a:rPr lang="ru-RU" altLang="ru-RU" sz="1600" b="1" dirty="0">
                <a:latin typeface="Arial" panose="020B0604020202020204" pitchFamily="34" charset="0"/>
                <a:cs typeface="Arial" panose="020B0604020202020204" pitchFamily="34" charset="0"/>
              </a:rPr>
              <a:t>рисоединение</a:t>
            </a:r>
            <a:r>
              <a:rPr lang="ru-RU" altLang="ru-RU" sz="1600" b="1" dirty="0">
                <a:latin typeface="Arial" panose="020B0604020202020204" pitchFamily="34" charset="0"/>
              </a:rPr>
              <a:t> </a:t>
            </a:r>
            <a:r>
              <a:rPr lang="ru-RU" altLang="ru-RU" sz="1600" b="1" dirty="0">
                <a:latin typeface="Arial" panose="020B0604020202020204" pitchFamily="34" charset="0"/>
                <a:cs typeface="Arial" panose="020B0604020202020204" pitchFamily="34" charset="0"/>
              </a:rPr>
              <a:t>  </a:t>
            </a:r>
            <a:r>
              <a:rPr lang="ru-RU" altLang="ru-RU" sz="1600" b="1" i="1" u="sng" dirty="0">
                <a:latin typeface="Arial" panose="020B0604020202020204" pitchFamily="34" charset="0"/>
              </a:rPr>
              <a:t>АМФ</a:t>
            </a:r>
            <a:r>
              <a:rPr lang="ru-RU" altLang="ru-RU" sz="1600" b="1" i="1" dirty="0">
                <a:latin typeface="Arial" panose="020B0604020202020204" pitchFamily="34" charset="0"/>
              </a:rPr>
              <a:t> </a:t>
            </a:r>
            <a:r>
              <a:rPr lang="ru-RU" altLang="ru-RU" sz="1600" b="1" i="1" dirty="0">
                <a:latin typeface="Arial" panose="020B0604020202020204" pitchFamily="34" charset="0"/>
                <a:cs typeface="Arial" panose="020B0604020202020204" pitchFamily="34" charset="0"/>
              </a:rPr>
              <a:t> </a:t>
            </a:r>
            <a:r>
              <a:rPr lang="ru-RU" altLang="ru-RU" sz="1600" b="1" dirty="0">
                <a:latin typeface="Arial" panose="020B0604020202020204" pitchFamily="34" charset="0"/>
              </a:rPr>
              <a:t>к</a:t>
            </a:r>
            <a:r>
              <a:rPr lang="ru-RU" altLang="ru-RU" sz="1600" b="1" dirty="0">
                <a:latin typeface="Arial" panose="020B0604020202020204" pitchFamily="34" charset="0"/>
                <a:cs typeface="Arial" panose="020B0604020202020204" pitchFamily="34" charset="0"/>
              </a:rPr>
              <a:t> тирозин</a:t>
            </a:r>
            <a:r>
              <a:rPr lang="ru-RU" altLang="ru-RU" sz="1600" b="1" dirty="0">
                <a:latin typeface="Arial" panose="020B0604020202020204" pitchFamily="34" charset="0"/>
              </a:rPr>
              <a:t>у</a:t>
            </a:r>
            <a:r>
              <a:rPr lang="ru-RU" altLang="ru-RU" sz="1600" b="1" dirty="0">
                <a:latin typeface="Arial" panose="020B0604020202020204" pitchFamily="34" charset="0"/>
                <a:cs typeface="Arial" panose="020B0604020202020204" pitchFamily="34" charset="0"/>
              </a:rPr>
              <a:t> </a:t>
            </a:r>
            <a:r>
              <a:rPr lang="ru-RU" altLang="ru-RU" sz="1600" b="1" i="1" dirty="0" err="1">
                <a:solidFill>
                  <a:srgbClr val="CC0000"/>
                </a:solidFill>
                <a:latin typeface="Arial" panose="020B0604020202020204" pitchFamily="34" charset="0"/>
                <a:cs typeface="Arial" panose="020B0604020202020204" pitchFamily="34" charset="0"/>
              </a:rPr>
              <a:t>глутаминсинтетазы</a:t>
            </a:r>
            <a:r>
              <a:rPr lang="ru-RU" altLang="ru-RU" sz="1600" b="1" i="1" dirty="0">
                <a:solidFill>
                  <a:srgbClr val="CC0000"/>
                </a:solidFill>
                <a:latin typeface="Arial" panose="020B0604020202020204" pitchFamily="34" charset="0"/>
                <a:cs typeface="Arial" panose="020B0604020202020204" pitchFamily="34" charset="0"/>
              </a:rPr>
              <a:t> E. </a:t>
            </a:r>
            <a:r>
              <a:rPr lang="ru-RU" altLang="ru-RU" sz="1600" b="1" i="1" dirty="0" err="1">
                <a:solidFill>
                  <a:srgbClr val="CC0000"/>
                </a:solidFill>
                <a:latin typeface="Arial" panose="020B0604020202020204" pitchFamily="34" charset="0"/>
                <a:cs typeface="Arial" panose="020B0604020202020204" pitchFamily="34" charset="0"/>
              </a:rPr>
              <a:t>coli</a:t>
            </a:r>
            <a:r>
              <a:rPr lang="ru-RU" altLang="ru-RU" sz="1600" b="1" dirty="0">
                <a:latin typeface="Arial" panose="020B0604020202020204" pitchFamily="34" charset="0"/>
              </a:rPr>
              <a:t> </a:t>
            </a:r>
            <a:r>
              <a:rPr lang="ru-RU" altLang="ru-RU" sz="1600" b="1" dirty="0">
                <a:latin typeface="Arial" panose="020B0604020202020204" pitchFamily="34" charset="0"/>
                <a:cs typeface="Arial" panose="020B0604020202020204" pitchFamily="34" charset="0"/>
              </a:rPr>
              <a:t> </a:t>
            </a:r>
            <a:r>
              <a:rPr lang="ru-RU" altLang="ru-RU" sz="1600" b="1" dirty="0">
                <a:latin typeface="Arial" panose="020B0604020202020204" pitchFamily="34" charset="0"/>
              </a:rPr>
              <a:t>снижает активность фермента, у</a:t>
            </a:r>
            <a:r>
              <a:rPr lang="ru-RU" altLang="ru-RU" sz="1600" b="1" dirty="0">
                <a:latin typeface="Arial" panose="020B0604020202020204" pitchFamily="34" charset="0"/>
                <a:cs typeface="Arial" panose="020B0604020202020204" pitchFamily="34" charset="0"/>
              </a:rPr>
              <a:t>даление </a:t>
            </a:r>
            <a:r>
              <a:rPr lang="ru-RU" altLang="ru-RU" sz="1600" b="1" dirty="0" err="1">
                <a:latin typeface="Arial" panose="020B0604020202020204" pitchFamily="34" charset="0"/>
                <a:cs typeface="Arial" panose="020B0604020202020204" pitchFamily="34" charset="0"/>
              </a:rPr>
              <a:t>адениловой</a:t>
            </a:r>
            <a:r>
              <a:rPr lang="ru-RU" altLang="ru-RU" sz="1600" b="1" dirty="0">
                <a:latin typeface="Arial" panose="020B0604020202020204" pitchFamily="34" charset="0"/>
                <a:cs typeface="Arial" panose="020B0604020202020204" pitchFamily="34" charset="0"/>
              </a:rPr>
              <a:t> группы повышает активность.</a:t>
            </a:r>
            <a:r>
              <a:rPr lang="ru-RU" altLang="ru-RU" sz="1600" b="1" dirty="0">
                <a:latin typeface="Arial" panose="020B0604020202020204" pitchFamily="34" charset="0"/>
              </a:rPr>
              <a:t> Реакцию катализирует </a:t>
            </a:r>
            <a:r>
              <a:rPr lang="ru-RU" altLang="ru-RU" sz="1600" b="1" i="1" dirty="0" err="1">
                <a:solidFill>
                  <a:srgbClr val="0000CC"/>
                </a:solidFill>
                <a:latin typeface="Arial" panose="020B0604020202020204" pitchFamily="34" charset="0"/>
              </a:rPr>
              <a:t>а</a:t>
            </a:r>
            <a:r>
              <a:rPr lang="ru-RU" altLang="ru-RU" sz="1600" b="1" i="1" dirty="0" err="1">
                <a:solidFill>
                  <a:srgbClr val="0000CC"/>
                </a:solidFill>
                <a:latin typeface="Arial" panose="020B0604020202020204" pitchFamily="34" charset="0"/>
                <a:cs typeface="Arial" panose="020B0604020202020204" pitchFamily="34" charset="0"/>
              </a:rPr>
              <a:t>денилилтрансфераз</a:t>
            </a:r>
            <a:r>
              <a:rPr lang="ru-RU" altLang="ru-RU" sz="1600" b="1" i="1" dirty="0" err="1">
                <a:solidFill>
                  <a:srgbClr val="0000CC"/>
                </a:solidFill>
                <a:latin typeface="Arial" panose="020B0604020202020204" pitchFamily="34" charset="0"/>
              </a:rPr>
              <a:t>а</a:t>
            </a:r>
            <a:r>
              <a:rPr lang="ru-RU" altLang="ru-RU" sz="1600" b="1" dirty="0" smtClean="0">
                <a:latin typeface="Arial" panose="020B0604020202020204" pitchFamily="34" charset="0"/>
                <a:cs typeface="Arial" panose="020B0604020202020204" pitchFamily="34" charset="0"/>
              </a:rPr>
              <a:t>.</a:t>
            </a:r>
          </a:p>
          <a:p>
            <a:pPr marL="0" indent="0" algn="just" eaLnBrk="1" hangingPunct="1">
              <a:lnSpc>
                <a:spcPct val="100000"/>
              </a:lnSpc>
              <a:spcBef>
                <a:spcPct val="50000"/>
              </a:spcBef>
              <a:buNone/>
            </a:pPr>
            <a:endParaRPr lang="ru-RU" altLang="ru-RU" sz="1600" b="1" dirty="0">
              <a:latin typeface="Arial" panose="020B0604020202020204" pitchFamily="34" charset="0"/>
            </a:endParaRPr>
          </a:p>
          <a:p>
            <a:pPr algn="just" eaLnBrk="1" hangingPunct="1">
              <a:lnSpc>
                <a:spcPct val="100000"/>
              </a:lnSpc>
              <a:spcBef>
                <a:spcPct val="0"/>
              </a:spcBef>
              <a:buFontTx/>
              <a:buAutoNum type="arabicPeriod" startAt="7"/>
            </a:pPr>
            <a:r>
              <a:rPr lang="ru-RU" altLang="ru-RU" sz="1600" b="1" i="1" dirty="0" smtClean="0">
                <a:latin typeface="Arial" panose="020B0604020202020204" pitchFamily="34" charset="0"/>
                <a:cs typeface="Arial" panose="020B0604020202020204" pitchFamily="34" charset="0"/>
              </a:rPr>
              <a:t>АДФ-</a:t>
            </a:r>
            <a:r>
              <a:rPr lang="ru-RU" altLang="ru-RU" sz="1600" b="1" i="1" dirty="0" err="1" smtClean="0">
                <a:latin typeface="Arial" panose="020B0604020202020204" pitchFamily="34" charset="0"/>
                <a:cs typeface="Arial" panose="020B0604020202020204" pitchFamily="34" charset="0"/>
              </a:rPr>
              <a:t>рибозилирование</a:t>
            </a:r>
            <a:r>
              <a:rPr lang="ru-RU" altLang="ru-RU" sz="1600" b="1" dirty="0" smtClean="0">
                <a:latin typeface="Arial" panose="020B0604020202020204" pitchFamily="34" charset="0"/>
                <a:cs typeface="Arial" panose="020B0604020202020204" pitchFamily="34" charset="0"/>
              </a:rPr>
              <a:t> </a:t>
            </a:r>
            <a:r>
              <a:rPr lang="ru-RU" altLang="ru-RU" sz="1600" b="1" dirty="0" smtClean="0">
                <a:latin typeface="Arial" panose="020B0604020202020204" pitchFamily="34" charset="0"/>
              </a:rPr>
              <a:t> </a:t>
            </a:r>
            <a:r>
              <a:rPr lang="ru-RU" altLang="ru-RU" sz="1600" b="1" dirty="0">
                <a:latin typeface="Arial" panose="020B0604020202020204" pitchFamily="34" charset="0"/>
              </a:rPr>
              <a:t>- ковалентное присоединение </a:t>
            </a:r>
            <a:r>
              <a:rPr lang="ru-RU" altLang="ru-RU" sz="1600" b="1" i="1" u="sng" dirty="0">
                <a:latin typeface="Arial" panose="020B0604020202020204" pitchFamily="34" charset="0"/>
              </a:rPr>
              <a:t>АДФ-</a:t>
            </a:r>
            <a:r>
              <a:rPr lang="ru-RU" altLang="ru-RU" sz="1600" b="1" i="1" u="sng" dirty="0" err="1">
                <a:latin typeface="Arial" panose="020B0604020202020204" pitchFamily="34" charset="0"/>
              </a:rPr>
              <a:t>рибозной</a:t>
            </a:r>
            <a:r>
              <a:rPr lang="ru-RU" altLang="ru-RU" sz="1600" b="1" i="1" u="sng" dirty="0">
                <a:latin typeface="Arial" panose="020B0604020202020204" pitchFamily="34" charset="0"/>
              </a:rPr>
              <a:t> части НАД</a:t>
            </a:r>
            <a:r>
              <a:rPr lang="ru-RU" altLang="ru-RU" sz="1600" b="1" dirty="0">
                <a:latin typeface="Arial" panose="020B0604020202020204" pitchFamily="34" charset="0"/>
              </a:rPr>
              <a:t> к белку,  катализируемое </a:t>
            </a:r>
          </a:p>
          <a:p>
            <a:pPr algn="just" eaLnBrk="1" hangingPunct="1">
              <a:lnSpc>
                <a:spcPct val="100000"/>
              </a:lnSpc>
              <a:spcBef>
                <a:spcPct val="0"/>
              </a:spcBef>
              <a:buFontTx/>
              <a:buNone/>
            </a:pPr>
            <a:r>
              <a:rPr lang="ru-RU" altLang="ru-RU" sz="1600" b="1" dirty="0">
                <a:latin typeface="Arial" panose="020B0604020202020204" pitchFamily="34" charset="0"/>
              </a:rPr>
              <a:t>       </a:t>
            </a:r>
            <a:r>
              <a:rPr lang="ru-RU" altLang="ru-RU" sz="1600" b="1" dirty="0" smtClean="0">
                <a:latin typeface="Arial" panose="020B0604020202020204" pitchFamily="34" charset="0"/>
              </a:rPr>
              <a:t> </a:t>
            </a:r>
            <a:r>
              <a:rPr lang="ru-RU" altLang="ru-RU" sz="1600" b="1" i="1" dirty="0" smtClean="0">
                <a:solidFill>
                  <a:srgbClr val="0000CC"/>
                </a:solidFill>
                <a:latin typeface="Arial" panose="020B0604020202020204" pitchFamily="34" charset="0"/>
              </a:rPr>
              <a:t>АДФ-</a:t>
            </a:r>
            <a:r>
              <a:rPr lang="ru-RU" altLang="ru-RU" sz="1600" b="1" i="1" dirty="0" err="1" smtClean="0">
                <a:solidFill>
                  <a:srgbClr val="0000CC"/>
                </a:solidFill>
                <a:latin typeface="Arial" panose="020B0604020202020204" pitchFamily="34" charset="0"/>
              </a:rPr>
              <a:t>рибозилтрансферазами</a:t>
            </a:r>
            <a:r>
              <a:rPr lang="ru-RU" altLang="ru-RU" sz="1600" b="1" dirty="0">
                <a:latin typeface="Arial" panose="020B0604020202020204" pitchFamily="34" charset="0"/>
              </a:rPr>
              <a:t>.</a:t>
            </a:r>
            <a:endParaRPr lang="ru-RU" altLang="ru-RU"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348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0"/>
          <p:cNvSpPr>
            <a:spLocks noGrp="1" noChangeArrowheads="1"/>
          </p:cNvSpPr>
          <p:nvPr>
            <p:ph type="title"/>
          </p:nvPr>
        </p:nvSpPr>
        <p:spPr>
          <a:xfrm>
            <a:off x="3833813" y="74613"/>
            <a:ext cx="4143375" cy="642937"/>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Модификация </a:t>
            </a:r>
            <a:r>
              <a:rPr lang="en-US" altLang="ru-RU" sz="2800" b="1" dirty="0">
                <a:solidFill>
                  <a:schemeClr val="accent1">
                    <a:lumMod val="50000"/>
                  </a:schemeClr>
                </a:solidFill>
                <a:effectLst>
                  <a:outerShdw blurRad="38100" dist="38100" dir="2700000" algn="tl">
                    <a:srgbClr val="000000">
                      <a:alpha val="43137"/>
                    </a:srgbClr>
                  </a:outerShdw>
                </a:effectLst>
              </a:rPr>
              <a:t>NH</a:t>
            </a:r>
            <a:r>
              <a:rPr lang="ru-RU" altLang="ru-RU" sz="2800" b="1" baseline="-25000" dirty="0">
                <a:solidFill>
                  <a:schemeClr val="accent1">
                    <a:lumMod val="50000"/>
                  </a:schemeClr>
                </a:solidFill>
                <a:effectLst>
                  <a:outerShdw blurRad="38100" dist="38100" dir="2700000" algn="tl">
                    <a:srgbClr val="000000">
                      <a:alpha val="43137"/>
                    </a:srgbClr>
                  </a:outerShdw>
                </a:effectLst>
              </a:rPr>
              <a:t>2</a:t>
            </a:r>
            <a:r>
              <a:rPr lang="ru-RU" altLang="ru-RU" sz="2800" b="1" dirty="0">
                <a:solidFill>
                  <a:schemeClr val="accent1">
                    <a:lumMod val="50000"/>
                  </a:schemeClr>
                </a:solidFill>
                <a:effectLst>
                  <a:outerShdw blurRad="38100" dist="38100" dir="2700000" algn="tl">
                    <a:srgbClr val="000000">
                      <a:alpha val="43137"/>
                    </a:srgbClr>
                  </a:outerShdw>
                </a:effectLst>
              </a:rPr>
              <a:t>-конца</a:t>
            </a:r>
          </a:p>
        </p:txBody>
      </p:sp>
      <p:sp>
        <p:nvSpPr>
          <p:cNvPr id="60420" name="Rectangle 3"/>
          <p:cNvSpPr>
            <a:spLocks noGrp="1" noChangeArrowheads="1"/>
          </p:cNvSpPr>
          <p:nvPr>
            <p:ph type="body" idx="4294967295"/>
          </p:nvPr>
        </p:nvSpPr>
        <p:spPr>
          <a:xfrm>
            <a:off x="1409700" y="650875"/>
            <a:ext cx="8991600" cy="2825750"/>
          </a:xfrm>
        </p:spPr>
        <p:txBody>
          <a:bodyPr/>
          <a:lstStyle/>
          <a:p>
            <a:pPr>
              <a:spcBef>
                <a:spcPts val="600"/>
              </a:spcBef>
              <a:spcAft>
                <a:spcPts val="600"/>
              </a:spcAft>
              <a:buClr>
                <a:schemeClr val="tx1"/>
              </a:buClr>
              <a:buSzPct val="110000"/>
              <a:buFont typeface="Wingdings" panose="05000000000000000000" pitchFamily="2" charset="2"/>
              <a:buChar char="ü"/>
            </a:pPr>
            <a:r>
              <a:rPr lang="ru-RU" altLang="ru-RU" sz="1800" b="1" u="sng" smtClean="0">
                <a:cs typeface="Arial" panose="020B0604020202020204" pitchFamily="34" charset="0"/>
              </a:rPr>
              <a:t>Удаление формильной группы </a:t>
            </a:r>
            <a:r>
              <a:rPr lang="en-US" altLang="ru-RU" sz="1800" b="1" u="sng" smtClean="0">
                <a:cs typeface="Arial" panose="020B0604020202020204" pitchFamily="34" charset="0"/>
              </a:rPr>
              <a:t>N</a:t>
            </a:r>
            <a:r>
              <a:rPr lang="ru-RU" altLang="ru-RU" sz="1800" b="1" u="sng" smtClean="0">
                <a:cs typeface="Arial" panose="020B0604020202020204" pitchFamily="34" charset="0"/>
              </a:rPr>
              <a:t>-концевого формилметионина </a:t>
            </a:r>
            <a:r>
              <a:rPr lang="ru-RU" altLang="ru-RU" sz="1800" smtClean="0">
                <a:cs typeface="Arial" panose="020B0604020202020204" pitchFamily="34" charset="0"/>
              </a:rPr>
              <a:t> катализирует</a:t>
            </a:r>
            <a:r>
              <a:rPr lang="ru-RU" altLang="ru-RU" sz="1800" b="1" i="1" smtClean="0">
                <a:cs typeface="Arial" panose="020B0604020202020204" pitchFamily="34" charset="0"/>
              </a:rPr>
              <a:t> </a:t>
            </a:r>
            <a:r>
              <a:rPr lang="ru-RU" altLang="ru-RU" sz="1800" b="1" smtClean="0">
                <a:solidFill>
                  <a:srgbClr val="CC0000"/>
                </a:solidFill>
                <a:cs typeface="Arial" panose="020B0604020202020204" pitchFamily="34" charset="0"/>
              </a:rPr>
              <a:t>деформилаза</a:t>
            </a:r>
            <a:r>
              <a:rPr lang="ru-RU" altLang="ru-RU" sz="1800" b="1" smtClean="0"/>
              <a:t> </a:t>
            </a:r>
            <a:r>
              <a:rPr lang="ru-RU" altLang="ru-RU" sz="1800" smtClean="0"/>
              <a:t>(белки </a:t>
            </a:r>
            <a:r>
              <a:rPr lang="ru-RU" altLang="ru-RU" sz="1800" smtClean="0">
                <a:cs typeface="Arial" panose="020B0604020202020204" pitchFamily="34" charset="0"/>
              </a:rPr>
              <a:t>прокариот,  митохондри</a:t>
            </a:r>
            <a:r>
              <a:rPr lang="ru-RU" altLang="ru-RU" sz="1800" smtClean="0"/>
              <a:t>й</a:t>
            </a:r>
            <a:r>
              <a:rPr lang="ru-RU" altLang="ru-RU" sz="1800" smtClean="0">
                <a:cs typeface="Arial" panose="020B0604020202020204" pitchFamily="34" charset="0"/>
              </a:rPr>
              <a:t> и хлоропласт</a:t>
            </a:r>
            <a:r>
              <a:rPr lang="ru-RU" altLang="ru-RU" sz="1800" smtClean="0"/>
              <a:t>ов). </a:t>
            </a:r>
            <a:endParaRPr lang="en-US" altLang="ru-RU" sz="1800" smtClean="0"/>
          </a:p>
          <a:p>
            <a:pPr>
              <a:spcBef>
                <a:spcPts val="600"/>
              </a:spcBef>
              <a:spcAft>
                <a:spcPts val="600"/>
              </a:spcAft>
              <a:buClr>
                <a:schemeClr val="tx1"/>
              </a:buClr>
              <a:buSzPct val="110000"/>
              <a:buFont typeface="Wingdings" panose="05000000000000000000" pitchFamily="2" charset="2"/>
              <a:buChar char="ü"/>
            </a:pPr>
            <a:r>
              <a:rPr lang="ru-RU" altLang="ru-RU" sz="1800" b="1" u="sng" smtClean="0">
                <a:cs typeface="Arial" panose="020B0604020202020204" pitchFamily="34" charset="0"/>
              </a:rPr>
              <a:t>Удаление N-концевого метионина</a:t>
            </a:r>
            <a:r>
              <a:rPr lang="en-US" altLang="ru-RU" sz="1800" b="1" u="sng" smtClean="0">
                <a:cs typeface="Arial" panose="020B0604020202020204" pitchFamily="34" charset="0"/>
              </a:rPr>
              <a:t> </a:t>
            </a:r>
            <a:r>
              <a:rPr lang="en-US" altLang="ru-RU" sz="1800" smtClean="0">
                <a:cs typeface="Arial" panose="020B0604020202020204" pitchFamily="34" charset="0"/>
              </a:rPr>
              <a:t> </a:t>
            </a:r>
            <a:r>
              <a:rPr lang="ru-RU" altLang="ru-RU" sz="1800" smtClean="0">
                <a:cs typeface="Arial" panose="020B0604020202020204" pitchFamily="34" charset="0"/>
              </a:rPr>
              <a:t>у </a:t>
            </a:r>
            <a:r>
              <a:rPr lang="ru-RU" altLang="ru-RU" sz="1800" smtClean="0"/>
              <a:t>белков про- и эукариот, которое </a:t>
            </a:r>
            <a:r>
              <a:rPr lang="ru-RU" altLang="ru-RU" sz="1800" smtClean="0">
                <a:cs typeface="Arial" panose="020B0604020202020204" pitchFamily="34" charset="0"/>
              </a:rPr>
              <a:t>катализирует</a:t>
            </a:r>
            <a:r>
              <a:rPr lang="ru-RU" altLang="ru-RU" sz="1800" b="1" i="1" smtClean="0">
                <a:cs typeface="Arial" panose="020B0604020202020204" pitchFamily="34" charset="0"/>
              </a:rPr>
              <a:t> </a:t>
            </a:r>
            <a:r>
              <a:rPr lang="ru-RU" altLang="ru-RU" sz="1800" b="1" smtClean="0">
                <a:solidFill>
                  <a:srgbClr val="CC0000"/>
                </a:solidFill>
                <a:cs typeface="Arial" panose="020B0604020202020204" pitchFamily="34" charset="0"/>
              </a:rPr>
              <a:t>метионинаминопептидаза</a:t>
            </a:r>
            <a:r>
              <a:rPr lang="ru-RU" altLang="ru-RU" sz="1800" b="1" i="1" smtClean="0">
                <a:solidFill>
                  <a:srgbClr val="CC0000"/>
                </a:solidFill>
                <a:cs typeface="Arial" panose="020B0604020202020204" pitchFamily="34" charset="0"/>
              </a:rPr>
              <a:t> </a:t>
            </a:r>
            <a:r>
              <a:rPr lang="ru-RU" altLang="ru-RU" sz="1800" smtClean="0"/>
              <a:t>(</a:t>
            </a:r>
            <a:r>
              <a:rPr lang="ru-RU" altLang="ru-RU" sz="1800" b="1" smtClean="0">
                <a:solidFill>
                  <a:srgbClr val="CC0000"/>
                </a:solidFill>
              </a:rPr>
              <a:t>МАР</a:t>
            </a:r>
            <a:r>
              <a:rPr lang="ru-RU" altLang="ru-RU" sz="1800" smtClean="0"/>
              <a:t>), сопряжено с трансляцией. </a:t>
            </a:r>
            <a:r>
              <a:rPr lang="ru-RU" altLang="ru-RU" sz="1800" smtClean="0">
                <a:cs typeface="Arial" panose="020B0604020202020204" pitchFamily="34" charset="0"/>
              </a:rPr>
              <a:t>Субстратная специфичность </a:t>
            </a:r>
            <a:r>
              <a:rPr lang="ru-RU" altLang="ru-RU" sz="1800" b="1" smtClean="0">
                <a:solidFill>
                  <a:srgbClr val="CC0000"/>
                </a:solidFill>
                <a:cs typeface="Arial" panose="020B0604020202020204" pitchFamily="34" charset="0"/>
              </a:rPr>
              <a:t>МАР</a:t>
            </a:r>
            <a:r>
              <a:rPr lang="ru-RU" altLang="ru-RU" sz="1800" smtClean="0">
                <a:cs typeface="Arial" panose="020B0604020202020204" pitchFamily="34" charset="0"/>
              </a:rPr>
              <a:t> консервативна, определяется аминокислотой, находящейся за метионином. Если 2-ю позицию занимает незаряженная аминокислота с радиусом вращения меньше 1,29Å (</a:t>
            </a:r>
            <a:r>
              <a:rPr lang="ru-RU" altLang="ru-RU" sz="1800" b="1" smtClean="0">
                <a:cs typeface="Arial" panose="020B0604020202020204" pitchFamily="34" charset="0"/>
              </a:rPr>
              <a:t>метионин</a:t>
            </a:r>
            <a:r>
              <a:rPr lang="ru-RU" altLang="ru-RU" sz="1800" smtClean="0">
                <a:cs typeface="Arial" panose="020B0604020202020204" pitchFamily="34" charset="0"/>
              </a:rPr>
              <a:t>, </a:t>
            </a:r>
            <a:r>
              <a:rPr lang="ru-RU" altLang="ru-RU" sz="1800" b="1" smtClean="0">
                <a:cs typeface="Arial" panose="020B0604020202020204" pitchFamily="34" charset="0"/>
              </a:rPr>
              <a:t>глицин, аланин, серин, треонин, пролин, валин, цистеин</a:t>
            </a:r>
            <a:r>
              <a:rPr lang="ru-RU" altLang="ru-RU" sz="1800" smtClean="0">
                <a:cs typeface="Arial" panose="020B0604020202020204" pitchFamily="34" charset="0"/>
              </a:rPr>
              <a:t>), то </a:t>
            </a:r>
            <a:r>
              <a:rPr lang="en-US" altLang="ru-RU" sz="1800" smtClean="0">
                <a:cs typeface="Arial" panose="020B0604020202020204" pitchFamily="34" charset="0"/>
              </a:rPr>
              <a:t>N</a:t>
            </a:r>
            <a:r>
              <a:rPr lang="ru-RU" altLang="ru-RU" sz="1800" smtClean="0">
                <a:cs typeface="Arial" panose="020B0604020202020204" pitchFamily="34" charset="0"/>
              </a:rPr>
              <a:t>-концевой метионин отщепляется. Присутствие заряженной аминокислоты во 2-ом положении (</a:t>
            </a:r>
            <a:r>
              <a:rPr lang="ru-RU" altLang="ru-RU" sz="1800" b="1" smtClean="0">
                <a:cs typeface="Arial" panose="020B0604020202020204" pitchFamily="34" charset="0"/>
              </a:rPr>
              <a:t>аспарагиновая и глутаминовая кислоты, аргинин и лизин</a:t>
            </a:r>
            <a:r>
              <a:rPr lang="ru-RU" altLang="ru-RU" sz="1800" smtClean="0">
                <a:cs typeface="Arial" panose="020B0604020202020204" pitchFamily="34" charset="0"/>
              </a:rPr>
              <a:t>) полностью ингибирует работу фермента.</a:t>
            </a:r>
            <a:endParaRPr lang="ru-RU" altLang="ru-RU" sz="1800" smtClean="0"/>
          </a:p>
        </p:txBody>
      </p:sp>
      <p:grpSp>
        <p:nvGrpSpPr>
          <p:cNvPr id="60421" name="Group 3"/>
          <p:cNvGrpSpPr>
            <a:grpSpLocks/>
          </p:cNvGrpSpPr>
          <p:nvPr/>
        </p:nvGrpSpPr>
        <p:grpSpPr bwMode="auto">
          <a:xfrm>
            <a:off x="2547938" y="3476625"/>
            <a:ext cx="7172325" cy="3244850"/>
            <a:chOff x="0" y="1056"/>
            <a:chExt cx="5749" cy="3012"/>
          </a:xfrm>
        </p:grpSpPr>
        <p:pic>
          <p:nvPicPr>
            <p:cNvPr id="60422" name="Picture 4" descr="N-rule copy"/>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a:stretch>
              <a:fillRect/>
            </a:stretch>
          </p:blipFill>
          <p:spPr bwMode="auto">
            <a:xfrm>
              <a:off x="0" y="1056"/>
              <a:ext cx="5749" cy="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Line 5"/>
            <p:cNvSpPr>
              <a:spLocks noChangeShapeType="1"/>
            </p:cNvSpPr>
            <p:nvPr/>
          </p:nvSpPr>
          <p:spPr bwMode="auto">
            <a:xfrm>
              <a:off x="5442" y="1530"/>
              <a:ext cx="240" cy="0"/>
            </a:xfrm>
            <a:prstGeom prst="line">
              <a:avLst/>
            </a:prstGeom>
            <a:noFill/>
            <a:ln w="5715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Tree>
    <p:extLst>
      <p:ext uri="{BB962C8B-B14F-4D97-AF65-F5344CB8AC3E}">
        <p14:creationId xmlns:p14="http://schemas.microsoft.com/office/powerpoint/2010/main" val="237034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0"/>
          <p:cNvSpPr txBox="1">
            <a:spLocks noChangeArrowheads="1"/>
          </p:cNvSpPr>
          <p:nvPr/>
        </p:nvSpPr>
        <p:spPr>
          <a:xfrm>
            <a:off x="2362199" y="0"/>
            <a:ext cx="7991475" cy="82867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ru-RU" altLang="ru-RU" sz="2800" b="1" dirty="0" err="1" smtClean="0">
                <a:solidFill>
                  <a:schemeClr val="accent1">
                    <a:lumMod val="50000"/>
                  </a:schemeClr>
                </a:solidFill>
                <a:effectLst>
                  <a:outerShdw blurRad="38100" dist="38100" dir="2700000" algn="tl">
                    <a:srgbClr val="000000">
                      <a:alpha val="43137"/>
                    </a:srgbClr>
                  </a:outerShdw>
                </a:effectLst>
                <a:latin typeface="+mn-lt"/>
              </a:rPr>
              <a:t>Ацетилирование</a:t>
            </a:r>
            <a:r>
              <a:rPr lang="ru-RU" altLang="ru-RU" sz="2800" b="1" dirty="0" smtClean="0">
                <a:solidFill>
                  <a:schemeClr val="accent1">
                    <a:lumMod val="50000"/>
                  </a:schemeClr>
                </a:solidFill>
                <a:effectLst>
                  <a:outerShdw blurRad="38100" dist="38100" dir="2700000" algn="tl">
                    <a:srgbClr val="000000">
                      <a:alpha val="43137"/>
                    </a:srgbClr>
                  </a:outerShdw>
                </a:effectLst>
                <a:latin typeface="+mn-lt"/>
              </a:rPr>
              <a:t> N-концевой аминокислоты</a:t>
            </a:r>
            <a:endParaRPr lang="ru-RU" altLang="ru-RU" sz="2800" b="1" dirty="0">
              <a:solidFill>
                <a:schemeClr val="accent1">
                  <a:lumMod val="50000"/>
                </a:schemeClr>
              </a:solidFill>
              <a:effectLst>
                <a:outerShdw blurRad="38100" dist="38100" dir="2700000" algn="tl">
                  <a:srgbClr val="000000">
                    <a:alpha val="43137"/>
                  </a:srgbClr>
                </a:outerShdw>
              </a:effectLst>
              <a:latin typeface="+mn-lt"/>
            </a:endParaRPr>
          </a:p>
        </p:txBody>
      </p:sp>
      <p:sp>
        <p:nvSpPr>
          <p:cNvPr id="6" name="Rectangle 5"/>
          <p:cNvSpPr>
            <a:spLocks noChangeArrowheads="1"/>
          </p:cNvSpPr>
          <p:nvPr/>
        </p:nvSpPr>
        <p:spPr bwMode="auto">
          <a:xfrm>
            <a:off x="0" y="774389"/>
            <a:ext cx="1195248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1" fontAlgn="auto" hangingPunct="1">
              <a:lnSpc>
                <a:spcPct val="80000"/>
              </a:lnSpc>
              <a:spcBef>
                <a:spcPts val="0"/>
              </a:spcBef>
              <a:spcAft>
                <a:spcPct val="20000"/>
              </a:spcAft>
              <a:buFont typeface="Wingdings" panose="05000000000000000000" pitchFamily="2" charset="2"/>
              <a:buChar char="ü"/>
              <a:defRPr/>
            </a:pPr>
            <a:r>
              <a:rPr lang="ru-RU" altLang="ru-RU" b="1" dirty="0">
                <a:latin typeface="Arial" charset="0"/>
              </a:rPr>
              <a:t>Реакция</a:t>
            </a:r>
            <a:r>
              <a:rPr lang="en-US" altLang="ru-RU" b="1" dirty="0">
                <a:latin typeface="Arial" charset="0"/>
              </a:rPr>
              <a:t> </a:t>
            </a:r>
            <a:r>
              <a:rPr lang="ru-RU" altLang="ru-RU" b="1" dirty="0">
                <a:latin typeface="Arial" charset="0"/>
              </a:rPr>
              <a:t>обратимая, сопряжена с трансляцией, катализируется  </a:t>
            </a:r>
            <a:r>
              <a:rPr lang="en-US" altLang="ru-RU" b="1" dirty="0">
                <a:solidFill>
                  <a:srgbClr val="CC0000"/>
                </a:solidFill>
                <a:latin typeface="Arial" charset="0"/>
              </a:rPr>
              <a:t>N</a:t>
            </a:r>
            <a:r>
              <a:rPr lang="ru-RU" altLang="ru-RU" b="1" dirty="0">
                <a:solidFill>
                  <a:srgbClr val="CC0000"/>
                </a:solidFill>
                <a:latin typeface="Arial" charset="0"/>
              </a:rPr>
              <a:t>-</a:t>
            </a:r>
            <a:r>
              <a:rPr lang="ru-RU" altLang="ru-RU" b="1" dirty="0" err="1">
                <a:solidFill>
                  <a:srgbClr val="CC0000"/>
                </a:solidFill>
                <a:latin typeface="Arial" charset="0"/>
              </a:rPr>
              <a:t>ацетилтрансферазой</a:t>
            </a:r>
            <a:r>
              <a:rPr lang="en-US" altLang="ru-RU" b="1" dirty="0">
                <a:solidFill>
                  <a:srgbClr val="CC0000"/>
                </a:solidFill>
                <a:latin typeface="Arial" charset="0"/>
              </a:rPr>
              <a:t> / </a:t>
            </a:r>
            <a:r>
              <a:rPr lang="ru-RU" altLang="ru-RU" b="1" dirty="0" err="1">
                <a:solidFill>
                  <a:srgbClr val="CC0000"/>
                </a:solidFill>
                <a:latin typeface="Arial" charset="0"/>
              </a:rPr>
              <a:t>деацетилазой</a:t>
            </a:r>
            <a:r>
              <a:rPr lang="ru-RU" altLang="ru-RU" b="1" dirty="0">
                <a:latin typeface="Arial" charset="0"/>
              </a:rPr>
              <a:t> .</a:t>
            </a:r>
          </a:p>
          <a:p>
            <a:pPr marL="457200" indent="-457200" eaLnBrk="1" fontAlgn="auto" hangingPunct="1">
              <a:lnSpc>
                <a:spcPct val="80000"/>
              </a:lnSpc>
              <a:spcBef>
                <a:spcPct val="20000"/>
              </a:spcBef>
              <a:spcAft>
                <a:spcPct val="20000"/>
              </a:spcAft>
              <a:buFont typeface="Wingdings" panose="05000000000000000000" pitchFamily="2" charset="2"/>
              <a:buChar char="ü"/>
              <a:defRPr/>
            </a:pPr>
            <a:r>
              <a:rPr lang="ru-RU" altLang="ru-RU" b="1" dirty="0">
                <a:latin typeface="Arial" charset="0"/>
              </a:rPr>
              <a:t>Донором ацетильной группы является  ацетил-</a:t>
            </a:r>
            <a:r>
              <a:rPr lang="ru-RU" altLang="ru-RU" b="1" dirty="0" err="1">
                <a:latin typeface="Arial" charset="0"/>
              </a:rPr>
              <a:t>КоА</a:t>
            </a:r>
            <a:r>
              <a:rPr lang="ru-RU" altLang="ru-RU" b="1" dirty="0">
                <a:latin typeface="Arial" charset="0"/>
              </a:rPr>
              <a:t>. </a:t>
            </a:r>
          </a:p>
          <a:p>
            <a:pPr marL="457200" indent="-457200" eaLnBrk="1" fontAlgn="auto" hangingPunct="1">
              <a:lnSpc>
                <a:spcPct val="80000"/>
              </a:lnSpc>
              <a:spcBef>
                <a:spcPct val="20000"/>
              </a:spcBef>
              <a:spcAft>
                <a:spcPts val="0"/>
              </a:spcAft>
              <a:buFont typeface="Wingdings" panose="05000000000000000000" pitchFamily="2" charset="2"/>
              <a:buChar char="ü"/>
              <a:defRPr/>
            </a:pPr>
            <a:r>
              <a:rPr lang="ru-RU" altLang="ru-RU" b="1" dirty="0">
                <a:solidFill>
                  <a:prstClr val="black"/>
                </a:solidFill>
                <a:latin typeface="Arial" charset="0"/>
              </a:rPr>
              <a:t>50% растворимых белков млекопитающих </a:t>
            </a:r>
            <a:r>
              <a:rPr lang="en-US" altLang="ru-RU" b="1" dirty="0">
                <a:solidFill>
                  <a:prstClr val="black"/>
                </a:solidFill>
                <a:latin typeface="Arial" charset="0"/>
              </a:rPr>
              <a:t>N-</a:t>
            </a:r>
            <a:r>
              <a:rPr lang="ru-RU" altLang="ru-RU" b="1" dirty="0" err="1">
                <a:solidFill>
                  <a:prstClr val="black"/>
                </a:solidFill>
                <a:latin typeface="Arial" charset="0"/>
              </a:rPr>
              <a:t>ацетилированы</a:t>
            </a:r>
            <a:r>
              <a:rPr lang="ru-RU" altLang="ru-RU" b="1" dirty="0">
                <a:solidFill>
                  <a:prstClr val="black"/>
                </a:solidFill>
                <a:latin typeface="Arial" charset="0"/>
              </a:rPr>
              <a:t>,  </a:t>
            </a:r>
            <a:r>
              <a:rPr lang="ru-RU" altLang="ru-RU" b="1" dirty="0" err="1">
                <a:solidFill>
                  <a:prstClr val="black"/>
                </a:solidFill>
                <a:latin typeface="Arial" charset="0"/>
              </a:rPr>
              <a:t>ацетилируются</a:t>
            </a:r>
            <a:r>
              <a:rPr lang="ru-RU" altLang="ru-RU" b="1" dirty="0">
                <a:solidFill>
                  <a:prstClr val="black"/>
                </a:solidFill>
                <a:latin typeface="Arial" charset="0"/>
              </a:rPr>
              <a:t> </a:t>
            </a:r>
            <a:r>
              <a:rPr lang="ru-RU" altLang="ru-RU" b="1" u="sng" dirty="0">
                <a:solidFill>
                  <a:prstClr val="black"/>
                </a:solidFill>
                <a:latin typeface="Arial" charset="0"/>
              </a:rPr>
              <a:t>сер, ала, </a:t>
            </a:r>
            <a:r>
              <a:rPr lang="ru-RU" altLang="ru-RU" b="1" u="sng" dirty="0" smtClean="0">
                <a:solidFill>
                  <a:prstClr val="black"/>
                </a:solidFill>
                <a:latin typeface="Arial" charset="0"/>
              </a:rPr>
              <a:t>мет</a:t>
            </a:r>
            <a:r>
              <a:rPr lang="ru-RU" altLang="ru-RU" b="1" u="sng" dirty="0">
                <a:solidFill>
                  <a:prstClr val="black"/>
                </a:solidFill>
                <a:latin typeface="Arial" charset="0"/>
              </a:rPr>
              <a:t>, </a:t>
            </a:r>
            <a:r>
              <a:rPr lang="ru-RU" altLang="ru-RU" b="1" u="sng" dirty="0" err="1">
                <a:solidFill>
                  <a:prstClr val="black"/>
                </a:solidFill>
                <a:latin typeface="Arial" charset="0"/>
              </a:rPr>
              <a:t>лиз</a:t>
            </a:r>
            <a:r>
              <a:rPr lang="ru-RU" altLang="ru-RU" b="1" dirty="0">
                <a:solidFill>
                  <a:prstClr val="black"/>
                </a:solidFill>
                <a:latin typeface="Arial" charset="0"/>
              </a:rPr>
              <a:t>. </a:t>
            </a:r>
          </a:p>
          <a:p>
            <a:pPr marL="285750" indent="-285750" eaLnBrk="1" fontAlgn="auto" hangingPunct="1">
              <a:lnSpc>
                <a:spcPct val="80000"/>
              </a:lnSpc>
              <a:spcBef>
                <a:spcPct val="20000"/>
              </a:spcBef>
              <a:spcAft>
                <a:spcPts val="0"/>
              </a:spcAft>
              <a:buFont typeface="Wingdings" panose="05000000000000000000" pitchFamily="2" charset="2"/>
              <a:buChar char="ü"/>
              <a:defRPr/>
            </a:pPr>
            <a:r>
              <a:rPr lang="ru-RU" altLang="ru-RU" b="1" dirty="0" smtClean="0">
                <a:solidFill>
                  <a:prstClr val="black"/>
                </a:solidFill>
                <a:latin typeface="Arial" charset="0"/>
              </a:rPr>
              <a:t>  </a:t>
            </a:r>
            <a:r>
              <a:rPr lang="ru-RU" altLang="ru-RU" b="1" dirty="0" err="1" smtClean="0">
                <a:solidFill>
                  <a:prstClr val="black"/>
                </a:solidFill>
                <a:latin typeface="Arial" charset="0"/>
              </a:rPr>
              <a:t>Ацетилирование</a:t>
            </a:r>
            <a:r>
              <a:rPr lang="ru-RU" altLang="ru-RU" b="1" dirty="0" smtClean="0">
                <a:solidFill>
                  <a:prstClr val="black"/>
                </a:solidFill>
                <a:latin typeface="Arial" charset="0"/>
              </a:rPr>
              <a:t> </a:t>
            </a:r>
            <a:r>
              <a:rPr lang="ru-RU" altLang="ru-RU" b="1" dirty="0">
                <a:solidFill>
                  <a:prstClr val="black"/>
                </a:solidFill>
                <a:latin typeface="Arial" charset="0"/>
              </a:rPr>
              <a:t>бета-</a:t>
            </a:r>
            <a:r>
              <a:rPr lang="ru-RU" altLang="ru-RU" b="1" dirty="0" err="1">
                <a:solidFill>
                  <a:prstClr val="black"/>
                </a:solidFill>
                <a:latin typeface="Arial" charset="0"/>
              </a:rPr>
              <a:t>эндорфина</a:t>
            </a:r>
            <a:r>
              <a:rPr lang="ru-RU" altLang="ru-RU" b="1" dirty="0">
                <a:solidFill>
                  <a:prstClr val="black"/>
                </a:solidFill>
                <a:latin typeface="Arial" charset="0"/>
              </a:rPr>
              <a:t> блокирует его опиоидную активность. </a:t>
            </a:r>
          </a:p>
          <a:p>
            <a:pPr marL="285750" indent="-285750">
              <a:lnSpc>
                <a:spcPct val="80000"/>
              </a:lnSpc>
              <a:spcBef>
                <a:spcPct val="20000"/>
              </a:spcBef>
              <a:buFont typeface="Wingdings" panose="05000000000000000000" pitchFamily="2" charset="2"/>
              <a:buChar char="ü"/>
              <a:defRPr/>
            </a:pPr>
            <a:r>
              <a:rPr lang="ru-RU" altLang="ru-RU" b="1" dirty="0" smtClean="0">
                <a:solidFill>
                  <a:prstClr val="black"/>
                </a:solidFill>
                <a:latin typeface="Arial" charset="0"/>
              </a:rPr>
              <a:t>  </a:t>
            </a:r>
            <a:r>
              <a:rPr lang="ru-RU" altLang="ru-RU" b="1" dirty="0" err="1" smtClean="0">
                <a:solidFill>
                  <a:prstClr val="black"/>
                </a:solidFill>
                <a:latin typeface="Arial" charset="0"/>
              </a:rPr>
              <a:t>Ацетилирование</a:t>
            </a:r>
            <a:r>
              <a:rPr lang="ru-RU" altLang="ru-RU" b="1" dirty="0" smtClean="0">
                <a:solidFill>
                  <a:prstClr val="black"/>
                </a:solidFill>
                <a:latin typeface="Arial" charset="0"/>
              </a:rPr>
              <a:t> </a:t>
            </a:r>
            <a:r>
              <a:rPr lang="ru-RU" altLang="ru-RU" b="1" dirty="0" err="1">
                <a:solidFill>
                  <a:prstClr val="black"/>
                </a:solidFill>
                <a:latin typeface="Arial" charset="0"/>
              </a:rPr>
              <a:t>меланоцитстимулирующего</a:t>
            </a:r>
            <a:r>
              <a:rPr lang="ru-RU" altLang="ru-RU" b="1" dirty="0">
                <a:solidFill>
                  <a:prstClr val="black"/>
                </a:solidFill>
                <a:latin typeface="Arial" charset="0"/>
              </a:rPr>
              <a:t> гормона усиливает его влияние  на синтез меланина.</a:t>
            </a:r>
          </a:p>
        </p:txBody>
      </p:sp>
      <p:grpSp>
        <p:nvGrpSpPr>
          <p:cNvPr id="62469" name="Group 15"/>
          <p:cNvGrpSpPr>
            <a:grpSpLocks/>
          </p:cNvGrpSpPr>
          <p:nvPr/>
        </p:nvGrpSpPr>
        <p:grpSpPr bwMode="auto">
          <a:xfrm>
            <a:off x="1169469" y="2975768"/>
            <a:ext cx="4332287" cy="3298825"/>
            <a:chOff x="1946" y="1567"/>
            <a:chExt cx="1955" cy="2753"/>
          </a:xfrm>
        </p:grpSpPr>
        <p:pic>
          <p:nvPicPr>
            <p:cNvPr id="62471" name="Picture 16" descr="acetyl"/>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a:stretch>
              <a:fillRect/>
            </a:stretch>
          </p:blipFill>
          <p:spPr bwMode="auto">
            <a:xfrm>
              <a:off x="1946" y="1567"/>
              <a:ext cx="1955" cy="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Line 17"/>
            <p:cNvSpPr>
              <a:spLocks noChangeShapeType="1"/>
            </p:cNvSpPr>
            <p:nvPr/>
          </p:nvSpPr>
          <p:spPr bwMode="auto">
            <a:xfrm>
              <a:off x="2016" y="1872"/>
              <a:ext cx="0" cy="24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pic>
        <p:nvPicPr>
          <p:cNvPr id="62470" name="Picture 12"/>
          <p:cNvPicPr>
            <a:picLocks noChangeAspect="1" noChangeArrowheads="1"/>
          </p:cNvPicPr>
          <p:nvPr/>
        </p:nvPicPr>
        <p:blipFill>
          <a:blip r:embed="rId3" cstate="print">
            <a:lum bright="-12000" contrast="18000"/>
            <a:extLst>
              <a:ext uri="{28A0092B-C50C-407E-A947-70E740481C1C}">
                <a14:useLocalDpi xmlns:a14="http://schemas.microsoft.com/office/drawing/2010/main" val="0"/>
              </a:ext>
            </a:extLst>
          </a:blip>
          <a:srcRect/>
          <a:stretch>
            <a:fillRect/>
          </a:stretch>
        </p:blipFill>
        <p:spPr bwMode="auto">
          <a:xfrm>
            <a:off x="6167438" y="2711450"/>
            <a:ext cx="4040187" cy="38274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pic>
    </p:spTree>
    <p:extLst>
      <p:ext uri="{BB962C8B-B14F-4D97-AF65-F5344CB8AC3E}">
        <p14:creationId xmlns:p14="http://schemas.microsoft.com/office/powerpoint/2010/main" val="1884850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1703388" y="4441825"/>
            <a:ext cx="881221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 typeface="Wingdings" panose="05000000000000000000" pitchFamily="2" charset="2"/>
              <a:buChar char="ü"/>
            </a:pPr>
            <a:r>
              <a:rPr lang="ru-RU" altLang="ru-RU" sz="2000" b="1">
                <a:latin typeface="Arial" panose="020B0604020202020204" pitchFamily="34" charset="0"/>
              </a:rPr>
              <a:t> Реакцию катализирует </a:t>
            </a:r>
            <a:r>
              <a:rPr lang="ru-RU" altLang="ru-RU" sz="2000" b="1">
                <a:solidFill>
                  <a:srgbClr val="CC0000"/>
                </a:solidFill>
                <a:latin typeface="Arial" panose="020B0604020202020204" pitchFamily="34" charset="0"/>
              </a:rPr>
              <a:t>метилтрансфераза</a:t>
            </a:r>
            <a:r>
              <a:rPr lang="ru-RU" altLang="ru-RU" sz="2000" b="1" i="1">
                <a:latin typeface="Arial" panose="020B0604020202020204" pitchFamily="34" charset="0"/>
              </a:rPr>
              <a:t>,</a:t>
            </a:r>
            <a:r>
              <a:rPr lang="ru-RU" altLang="ru-RU" sz="2000" b="1">
                <a:latin typeface="Arial" panose="020B0604020202020204" pitchFamily="34" charset="0"/>
              </a:rPr>
              <a:t> донором метильной группы выступает </a:t>
            </a:r>
            <a:r>
              <a:rPr lang="en-US" altLang="ru-RU" sz="2000" b="1" u="sng">
                <a:latin typeface="Arial" panose="020B0604020202020204" pitchFamily="34" charset="0"/>
              </a:rPr>
              <a:t>S</a:t>
            </a:r>
            <a:r>
              <a:rPr lang="ru-RU" altLang="ru-RU" sz="2000" b="1" u="sng">
                <a:latin typeface="Arial" panose="020B0604020202020204" pitchFamily="34" charset="0"/>
              </a:rPr>
              <a:t>-аденозилметионин</a:t>
            </a:r>
            <a:r>
              <a:rPr lang="ru-RU" altLang="ru-RU" sz="2000" b="1">
                <a:latin typeface="Arial" panose="020B0604020202020204" pitchFamily="34" charset="0"/>
              </a:rPr>
              <a:t>.</a:t>
            </a:r>
            <a:r>
              <a:rPr lang="ru-RU" altLang="ru-RU" sz="2000">
                <a:latin typeface="Arial" panose="020B0604020202020204" pitchFamily="34" charset="0"/>
              </a:rPr>
              <a:t> </a:t>
            </a:r>
            <a:r>
              <a:rPr lang="ru-RU" altLang="ru-RU" sz="2000" b="1">
                <a:latin typeface="Arial" panose="020B0604020202020204" pitchFamily="34" charset="0"/>
              </a:rPr>
              <a:t>Обратную реакцию катализирует </a:t>
            </a:r>
            <a:r>
              <a:rPr lang="ru-RU" altLang="ru-RU" sz="2000" b="1">
                <a:solidFill>
                  <a:srgbClr val="CC0000"/>
                </a:solidFill>
                <a:latin typeface="Arial" panose="020B0604020202020204" pitchFamily="34" charset="0"/>
              </a:rPr>
              <a:t>метилэстераза</a:t>
            </a:r>
            <a:r>
              <a:rPr lang="ru-RU" altLang="ru-RU" sz="2000" b="1">
                <a:latin typeface="Arial" panose="020B0604020202020204" pitchFamily="34" charset="0"/>
              </a:rPr>
              <a:t>.</a:t>
            </a:r>
            <a:endParaRPr lang="ru-RU" altLang="ru-RU" sz="2000" b="1">
              <a:solidFill>
                <a:srgbClr val="008000"/>
              </a:solidFill>
              <a:latin typeface="Arial" panose="020B0604020202020204" pitchFamily="34" charset="0"/>
            </a:endParaRPr>
          </a:p>
          <a:p>
            <a:pPr algn="just" eaLnBrk="1" hangingPunct="1">
              <a:lnSpc>
                <a:spcPct val="100000"/>
              </a:lnSpc>
              <a:spcBef>
                <a:spcPct val="0"/>
              </a:spcBef>
              <a:buFont typeface="Wingdings" panose="05000000000000000000" pitchFamily="2" charset="2"/>
              <a:buChar char="ü"/>
            </a:pPr>
            <a:r>
              <a:rPr lang="ru-RU" altLang="ru-RU" sz="2000" b="1">
                <a:latin typeface="Arial" panose="020B0604020202020204" pitchFamily="34" charset="0"/>
              </a:rPr>
              <a:t> Подобная модификация обнаружена в гистонах, миозине, актине, родопсине, цитохроме С, рибосомных белках. </a:t>
            </a:r>
          </a:p>
        </p:txBody>
      </p:sp>
      <p:sp>
        <p:nvSpPr>
          <p:cNvPr id="11267" name="Rectangle 3"/>
          <p:cNvSpPr>
            <a:spLocks noGrp="1" noChangeArrowheads="1"/>
          </p:cNvSpPr>
          <p:nvPr>
            <p:ph type="title"/>
          </p:nvPr>
        </p:nvSpPr>
        <p:spPr>
          <a:xfrm>
            <a:off x="2077461" y="242082"/>
            <a:ext cx="8640762" cy="858838"/>
          </a:xfrm>
        </p:spPr>
        <p:txBody>
          <a:bodyPr rtlCol="0">
            <a:normAutofit fontScale="90000"/>
          </a:bodyPr>
          <a:lstStyle/>
          <a:p>
            <a:pPr fontAlgn="auto">
              <a:spcAft>
                <a:spcPts val="0"/>
              </a:spcAft>
              <a:defRPr/>
            </a:pPr>
            <a:r>
              <a:rPr lang="ru-RU" altLang="ru-RU" sz="3200" b="1" dirty="0" err="1">
                <a:solidFill>
                  <a:schemeClr val="accent1">
                    <a:lumMod val="50000"/>
                  </a:schemeClr>
                </a:solidFill>
                <a:effectLst>
                  <a:outerShdw blurRad="38100" dist="38100" dir="2700000" algn="tl">
                    <a:srgbClr val="000000">
                      <a:alpha val="43137"/>
                    </a:srgbClr>
                  </a:outerShdw>
                </a:effectLst>
                <a:latin typeface="+mn-lt"/>
              </a:rPr>
              <a:t>Метилирование</a:t>
            </a:r>
            <a:r>
              <a:rPr lang="ru-RU" altLang="ru-RU" sz="3200" b="1" dirty="0">
                <a:solidFill>
                  <a:schemeClr val="accent1">
                    <a:lumMod val="50000"/>
                  </a:schemeClr>
                </a:solidFill>
                <a:effectLst>
                  <a:outerShdw blurRad="38100" dist="38100" dir="2700000" algn="tl">
                    <a:srgbClr val="000000">
                      <a:alpha val="43137"/>
                    </a:srgbClr>
                  </a:outerShdw>
                </a:effectLst>
                <a:latin typeface="+mn-lt"/>
              </a:rPr>
              <a:t> </a:t>
            </a:r>
            <a:r>
              <a:rPr lang="en-US" altLang="ru-RU" sz="3200" b="1" dirty="0">
                <a:solidFill>
                  <a:schemeClr val="accent1">
                    <a:lumMod val="50000"/>
                  </a:schemeClr>
                </a:solidFill>
                <a:effectLst>
                  <a:outerShdw blurRad="38100" dist="38100" dir="2700000" algn="tl">
                    <a:srgbClr val="000000">
                      <a:alpha val="43137"/>
                    </a:srgbClr>
                  </a:outerShdw>
                </a:effectLst>
                <a:latin typeface="+mn-lt"/>
              </a:rPr>
              <a:t>N-</a:t>
            </a:r>
            <a:r>
              <a:rPr lang="ru-RU" altLang="ru-RU" sz="3200" b="1" dirty="0">
                <a:solidFill>
                  <a:schemeClr val="accent1">
                    <a:lumMod val="50000"/>
                  </a:schemeClr>
                </a:solidFill>
                <a:effectLst>
                  <a:outerShdw blurRad="38100" dist="38100" dir="2700000" algn="tl">
                    <a:srgbClr val="000000">
                      <a:alpha val="43137"/>
                    </a:srgbClr>
                  </a:outerShdw>
                </a:effectLst>
                <a:latin typeface="+mn-lt"/>
              </a:rPr>
              <a:t>концевой аминокислоты и остатков лизина, аргинина, гистидина</a:t>
            </a:r>
          </a:p>
        </p:txBody>
      </p:sp>
      <p:grpSp>
        <p:nvGrpSpPr>
          <p:cNvPr id="65541" name="Группа 7"/>
          <p:cNvGrpSpPr>
            <a:grpSpLocks/>
          </p:cNvGrpSpPr>
          <p:nvPr/>
        </p:nvGrpSpPr>
        <p:grpSpPr bwMode="auto">
          <a:xfrm>
            <a:off x="6788150" y="1306513"/>
            <a:ext cx="3465513" cy="2782887"/>
            <a:chOff x="5526087" y="1077787"/>
            <a:chExt cx="3465513" cy="3703003"/>
          </a:xfrm>
        </p:grpSpPr>
        <p:pic>
          <p:nvPicPr>
            <p:cNvPr id="65546" name="Picture 5" descr="arg"/>
            <p:cNvPicPr>
              <a:picLocks noChangeAspect="1" noChangeArrowheads="1"/>
            </p:cNvPicPr>
            <p:nvPr/>
          </p:nvPicPr>
          <p:blipFill>
            <a:blip r:embed="rId2">
              <a:lum bright="-36000" contrast="78000"/>
              <a:grayscl/>
              <a:extLst>
                <a:ext uri="{28A0092B-C50C-407E-A947-70E740481C1C}">
                  <a14:useLocalDpi xmlns:a14="http://schemas.microsoft.com/office/drawing/2010/main" val="0"/>
                </a:ext>
              </a:extLst>
            </a:blip>
            <a:srcRect/>
            <a:stretch>
              <a:fillRect/>
            </a:stretch>
          </p:blipFill>
          <p:spPr bwMode="auto">
            <a:xfrm>
              <a:off x="5526087" y="1077787"/>
              <a:ext cx="3465513" cy="102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7" name="Picture 6" descr="his"/>
            <p:cNvPicPr>
              <a:picLocks noChangeAspect="1" noChangeArrowheads="1"/>
            </p:cNvPicPr>
            <p:nvPr/>
          </p:nvPicPr>
          <p:blipFill>
            <a:blip r:embed="rId3">
              <a:lum bright="-24000" contrast="72000"/>
              <a:grayscl/>
              <a:extLst>
                <a:ext uri="{28A0092B-C50C-407E-A947-70E740481C1C}">
                  <a14:useLocalDpi xmlns:a14="http://schemas.microsoft.com/office/drawing/2010/main" val="0"/>
                </a:ext>
              </a:extLst>
            </a:blip>
            <a:srcRect/>
            <a:stretch>
              <a:fillRect/>
            </a:stretch>
          </p:blipFill>
          <p:spPr bwMode="auto">
            <a:xfrm>
              <a:off x="6732240" y="3636239"/>
              <a:ext cx="2170113" cy="114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8" name="Picture 7" descr="lys"/>
            <p:cNvPicPr>
              <a:picLocks noChangeAspect="1" noChangeArrowheads="1"/>
            </p:cNvPicPr>
            <p:nvPr/>
          </p:nvPicPr>
          <p:blipFill>
            <a:blip r:embed="rId4">
              <a:lum bright="-30000" contrast="72000"/>
              <a:grayscl/>
              <a:extLst>
                <a:ext uri="{28A0092B-C50C-407E-A947-70E740481C1C}">
                  <a14:useLocalDpi xmlns:a14="http://schemas.microsoft.com/office/drawing/2010/main" val="0"/>
                </a:ext>
              </a:extLst>
            </a:blip>
            <a:srcRect/>
            <a:stretch>
              <a:fillRect/>
            </a:stretch>
          </p:blipFill>
          <p:spPr bwMode="auto">
            <a:xfrm>
              <a:off x="6254129" y="2262314"/>
              <a:ext cx="2703513" cy="1214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5542" name="Группа 6"/>
          <p:cNvGrpSpPr>
            <a:grpSpLocks/>
          </p:cNvGrpSpPr>
          <p:nvPr/>
        </p:nvGrpSpPr>
        <p:grpSpPr bwMode="auto">
          <a:xfrm>
            <a:off x="1919288" y="1485900"/>
            <a:ext cx="3663950" cy="2355850"/>
            <a:chOff x="395536" y="1590641"/>
            <a:chExt cx="3663439" cy="2355498"/>
          </a:xfrm>
        </p:grpSpPr>
        <p:pic>
          <p:nvPicPr>
            <p:cNvPr id="65543"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92" y="1590641"/>
              <a:ext cx="2828925" cy="192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4" name="TextBox 2"/>
            <p:cNvSpPr txBox="1">
              <a:spLocks noChangeArrowheads="1"/>
            </p:cNvSpPr>
            <p:nvPr/>
          </p:nvSpPr>
          <p:spPr bwMode="auto">
            <a:xfrm>
              <a:off x="395536" y="3607585"/>
              <a:ext cx="36634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600">
                  <a:latin typeface="Arial" panose="020B0604020202020204" pitchFamily="34" charset="0"/>
                </a:rPr>
                <a:t>N-</a:t>
              </a:r>
              <a:r>
                <a:rPr lang="ru-RU" altLang="ru-RU" sz="1600">
                  <a:latin typeface="Arial" panose="020B0604020202020204" pitchFamily="34" charset="0"/>
                </a:rPr>
                <a:t>концевой аланин </a:t>
              </a:r>
              <a:r>
                <a:rPr lang="en-US" altLang="ru-RU" sz="1600">
                  <a:latin typeface="Arial" panose="020B0604020202020204" pitchFamily="34" charset="0"/>
                </a:rPr>
                <a:t>S11 </a:t>
              </a:r>
              <a:r>
                <a:rPr lang="ru-RU" altLang="ru-RU" sz="1600">
                  <a:latin typeface="Arial" panose="020B0604020202020204" pitchFamily="34" charset="0"/>
                </a:rPr>
                <a:t>белка </a:t>
              </a:r>
              <a:r>
                <a:rPr lang="en-US" altLang="ru-RU" sz="1600" i="1">
                  <a:latin typeface="Arial" panose="020B0604020202020204" pitchFamily="34" charset="0"/>
                </a:rPr>
                <a:t>E. coli</a:t>
              </a:r>
              <a:endParaRPr lang="ru-RU" altLang="ru-RU" sz="1600" i="1">
                <a:latin typeface="Arial" panose="020B0604020202020204" pitchFamily="34" charset="0"/>
              </a:endParaRPr>
            </a:p>
          </p:txBody>
        </p:sp>
        <p:sp>
          <p:nvSpPr>
            <p:cNvPr id="4" name="Овал 3"/>
            <p:cNvSpPr/>
            <p:nvPr/>
          </p:nvSpPr>
          <p:spPr>
            <a:xfrm>
              <a:off x="703468" y="2749343"/>
              <a:ext cx="863480" cy="576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Tree>
    <p:extLst>
      <p:ext uri="{BB962C8B-B14F-4D97-AF65-F5344CB8AC3E}">
        <p14:creationId xmlns:p14="http://schemas.microsoft.com/office/powerpoint/2010/main" val="13737283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847850" y="4456113"/>
            <a:ext cx="8820150"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lgn="just" eaLnBrk="1" fontAlgn="auto" hangingPunct="1">
              <a:spcBef>
                <a:spcPct val="20000"/>
              </a:spcBef>
              <a:spcAft>
                <a:spcPct val="20000"/>
              </a:spcAft>
              <a:buFont typeface="Wingdings" panose="05000000000000000000" pitchFamily="2" charset="2"/>
              <a:buChar char="ü"/>
              <a:defRPr/>
            </a:pPr>
            <a:r>
              <a:rPr lang="ru-RU" altLang="ru-RU" sz="2000" b="1" dirty="0" smtClean="0"/>
              <a:t> </a:t>
            </a:r>
            <a:r>
              <a:rPr lang="en-US" altLang="ru-RU" sz="2000" b="1" dirty="0" smtClean="0"/>
              <a:t> </a:t>
            </a:r>
            <a:r>
              <a:rPr lang="ru-RU" altLang="ru-RU" b="1" dirty="0" smtClean="0"/>
              <a:t>Обратимая </a:t>
            </a:r>
            <a:r>
              <a:rPr lang="ru-RU" altLang="ru-RU" b="1" dirty="0" err="1" smtClean="0"/>
              <a:t>посттрансляционная</a:t>
            </a:r>
            <a:r>
              <a:rPr lang="ru-RU" altLang="ru-RU" b="1" dirty="0" smtClean="0"/>
              <a:t> модификация, катализируемая </a:t>
            </a:r>
            <a:r>
              <a:rPr lang="ru-RU" altLang="ru-RU" b="1" dirty="0" err="1" smtClean="0">
                <a:solidFill>
                  <a:srgbClr val="CC0000"/>
                </a:solidFill>
              </a:rPr>
              <a:t>протеинкиназами</a:t>
            </a:r>
            <a:r>
              <a:rPr lang="ru-RU" altLang="ru-RU" b="1" dirty="0" smtClean="0"/>
              <a:t> и </a:t>
            </a:r>
            <a:r>
              <a:rPr lang="ru-RU" altLang="ru-RU" b="1" dirty="0" err="1" smtClean="0">
                <a:solidFill>
                  <a:srgbClr val="CC0000"/>
                </a:solidFill>
              </a:rPr>
              <a:t>протеинфосфатазами</a:t>
            </a:r>
            <a:r>
              <a:rPr lang="ru-RU" altLang="ru-RU" b="1" dirty="0" smtClean="0">
                <a:solidFill>
                  <a:srgbClr val="CC0000"/>
                </a:solidFill>
              </a:rPr>
              <a:t>.</a:t>
            </a:r>
          </a:p>
          <a:p>
            <a:pPr marL="285750" indent="-285750" algn="just" eaLnBrk="1" fontAlgn="auto" hangingPunct="1">
              <a:spcBef>
                <a:spcPct val="20000"/>
              </a:spcBef>
              <a:spcAft>
                <a:spcPts val="0"/>
              </a:spcAft>
              <a:buFont typeface="Wingdings" panose="05000000000000000000" pitchFamily="2" charset="2"/>
              <a:buChar char="ü"/>
              <a:defRPr/>
            </a:pPr>
            <a:r>
              <a:rPr lang="ru-RU" altLang="ru-RU" dirty="0" smtClean="0"/>
              <a:t> </a:t>
            </a:r>
            <a:r>
              <a:rPr lang="en-US" altLang="ru-RU" dirty="0" smtClean="0"/>
              <a:t> </a:t>
            </a:r>
            <a:r>
              <a:rPr lang="ru-RU" altLang="ru-RU" b="1" dirty="0" err="1" smtClean="0"/>
              <a:t>Фосфорилируются</a:t>
            </a:r>
            <a:r>
              <a:rPr lang="ru-RU" altLang="ru-RU" b="1" dirty="0" smtClean="0"/>
              <a:t> остатки </a:t>
            </a:r>
            <a:r>
              <a:rPr lang="ru-RU" altLang="ru-RU" b="1" dirty="0" err="1" smtClean="0"/>
              <a:t>серина</a:t>
            </a:r>
            <a:r>
              <a:rPr lang="ru-RU" altLang="ru-RU" b="1" dirty="0" smtClean="0"/>
              <a:t>, </a:t>
            </a:r>
            <a:r>
              <a:rPr lang="ru-RU" altLang="ru-RU" b="1" dirty="0" err="1" smtClean="0"/>
              <a:t>треонина</a:t>
            </a:r>
            <a:r>
              <a:rPr lang="ru-RU" altLang="ru-RU" b="1" dirty="0" smtClean="0"/>
              <a:t>, тирозина. Иногда  </a:t>
            </a:r>
            <a:r>
              <a:rPr lang="ru-RU" altLang="ru-RU" b="1" dirty="0" err="1" smtClean="0"/>
              <a:t>фосфорилируются</a:t>
            </a:r>
            <a:r>
              <a:rPr lang="ru-RU" altLang="ru-RU" b="1" dirty="0" smtClean="0"/>
              <a:t> остатки гистидина и лизина. </a:t>
            </a:r>
          </a:p>
          <a:p>
            <a:pPr marL="285750" indent="-285750" algn="just" eaLnBrk="1" fontAlgn="auto" hangingPunct="1">
              <a:spcBef>
                <a:spcPct val="20000"/>
              </a:spcBef>
              <a:spcAft>
                <a:spcPct val="20000"/>
              </a:spcAft>
              <a:buFont typeface="Wingdings" panose="05000000000000000000" pitchFamily="2" charset="2"/>
              <a:buChar char="ü"/>
              <a:defRPr/>
            </a:pPr>
            <a:r>
              <a:rPr lang="en-US" altLang="ru-RU" b="1" dirty="0" smtClean="0">
                <a:solidFill>
                  <a:srgbClr val="CC0000"/>
                </a:solidFill>
              </a:rPr>
              <a:t> </a:t>
            </a:r>
            <a:r>
              <a:rPr lang="ru-RU" altLang="ru-RU" b="1" dirty="0" err="1" smtClean="0">
                <a:solidFill>
                  <a:srgbClr val="CC0000"/>
                </a:solidFill>
              </a:rPr>
              <a:t>Серин-треониновые</a:t>
            </a:r>
            <a:r>
              <a:rPr lang="ru-RU" altLang="ru-RU" b="1" dirty="0" smtClean="0">
                <a:solidFill>
                  <a:srgbClr val="CC0000"/>
                </a:solidFill>
              </a:rPr>
              <a:t> и </a:t>
            </a:r>
            <a:r>
              <a:rPr lang="ru-RU" altLang="ru-RU" b="1" dirty="0" err="1" smtClean="0">
                <a:solidFill>
                  <a:srgbClr val="CC0000"/>
                </a:solidFill>
              </a:rPr>
              <a:t>тирозиновые</a:t>
            </a:r>
            <a:r>
              <a:rPr lang="ru-RU" altLang="ru-RU" b="1" dirty="0" smtClean="0">
                <a:solidFill>
                  <a:srgbClr val="CC0000"/>
                </a:solidFill>
              </a:rPr>
              <a:t> </a:t>
            </a:r>
            <a:r>
              <a:rPr lang="ru-RU" altLang="ru-RU" b="1" dirty="0" err="1" smtClean="0">
                <a:solidFill>
                  <a:srgbClr val="CC0000"/>
                </a:solidFill>
              </a:rPr>
              <a:t>протеинкиназы</a:t>
            </a:r>
            <a:r>
              <a:rPr lang="ru-RU" altLang="ru-RU" b="1" dirty="0" smtClean="0"/>
              <a:t>.</a:t>
            </a:r>
          </a:p>
          <a:p>
            <a:pPr algn="just" eaLnBrk="1" fontAlgn="auto" hangingPunct="1">
              <a:spcBef>
                <a:spcPct val="20000"/>
              </a:spcBef>
              <a:spcAft>
                <a:spcPct val="20000"/>
              </a:spcAft>
              <a:defRPr/>
            </a:pPr>
            <a:r>
              <a:rPr lang="ru-RU" altLang="ru-RU" b="1" dirty="0" smtClean="0"/>
              <a:t>     </a:t>
            </a:r>
            <a:r>
              <a:rPr lang="ru-RU" altLang="ru-RU" b="1" u="sng" dirty="0" smtClean="0"/>
              <a:t>Модификация тирозина модулирует активность многих рецепторов. </a:t>
            </a:r>
          </a:p>
        </p:txBody>
      </p:sp>
      <p:sp>
        <p:nvSpPr>
          <p:cNvPr id="17411" name="Rectangle 0"/>
          <p:cNvSpPr>
            <a:spLocks noGrp="1" noChangeArrowheads="1"/>
          </p:cNvSpPr>
          <p:nvPr>
            <p:ph type="title"/>
          </p:nvPr>
        </p:nvSpPr>
        <p:spPr>
          <a:xfrm>
            <a:off x="1354267" y="62746"/>
            <a:ext cx="9807315" cy="930275"/>
          </a:xfrm>
        </p:spPr>
        <p:txBody>
          <a:bodyPr rtlCol="0">
            <a:normAutofit fontScale="90000"/>
          </a:bodyPr>
          <a:lstStyle/>
          <a:p>
            <a:pPr fontAlgn="auto">
              <a:spcAft>
                <a:spcPts val="0"/>
              </a:spcAft>
              <a:defRPr/>
            </a:pPr>
            <a:r>
              <a:rPr lang="ru-RU" altLang="ru-RU" sz="3200" b="1" dirty="0" err="1">
                <a:solidFill>
                  <a:schemeClr val="accent1">
                    <a:lumMod val="50000"/>
                  </a:schemeClr>
                </a:solidFill>
                <a:effectLst>
                  <a:outerShdw blurRad="38100" dist="38100" dir="2700000" algn="tl">
                    <a:srgbClr val="000000">
                      <a:alpha val="43137"/>
                    </a:srgbClr>
                  </a:outerShdw>
                </a:effectLst>
                <a:latin typeface="+mn-lt"/>
              </a:rPr>
              <a:t>Фосфорилирование</a:t>
            </a:r>
            <a:r>
              <a:rPr lang="ru-RU" altLang="ru-RU" sz="3200" b="1" dirty="0">
                <a:solidFill>
                  <a:schemeClr val="accent1">
                    <a:lumMod val="50000"/>
                  </a:schemeClr>
                </a:solidFill>
                <a:effectLst>
                  <a:outerShdw blurRad="38100" dist="38100" dir="2700000" algn="tl">
                    <a:srgbClr val="000000">
                      <a:alpha val="43137"/>
                    </a:srgbClr>
                  </a:outerShdw>
                </a:effectLst>
                <a:latin typeface="+mn-lt"/>
              </a:rPr>
              <a:t> остатков </a:t>
            </a:r>
            <a:r>
              <a:rPr lang="ru-RU" altLang="ru-RU" sz="3200" b="1" dirty="0" err="1">
                <a:solidFill>
                  <a:schemeClr val="accent1">
                    <a:lumMod val="50000"/>
                  </a:schemeClr>
                </a:solidFill>
                <a:effectLst>
                  <a:outerShdw blurRad="38100" dist="38100" dir="2700000" algn="tl">
                    <a:srgbClr val="000000">
                      <a:alpha val="43137"/>
                    </a:srgbClr>
                  </a:outerShdw>
                </a:effectLst>
                <a:latin typeface="+mn-lt"/>
              </a:rPr>
              <a:t>серина</a:t>
            </a:r>
            <a:r>
              <a:rPr lang="ru-RU" altLang="ru-RU" sz="3200" b="1" dirty="0">
                <a:solidFill>
                  <a:schemeClr val="accent1">
                    <a:lumMod val="50000"/>
                  </a:schemeClr>
                </a:solidFill>
                <a:effectLst>
                  <a:outerShdw blurRad="38100" dist="38100" dir="2700000" algn="tl">
                    <a:srgbClr val="000000">
                      <a:alpha val="43137"/>
                    </a:srgbClr>
                  </a:outerShdw>
                </a:effectLst>
                <a:latin typeface="+mn-lt"/>
              </a:rPr>
              <a:t>, </a:t>
            </a:r>
            <a:r>
              <a:rPr lang="ru-RU" altLang="ru-RU" sz="3200" b="1" dirty="0" err="1">
                <a:solidFill>
                  <a:schemeClr val="accent1">
                    <a:lumMod val="50000"/>
                  </a:schemeClr>
                </a:solidFill>
                <a:effectLst>
                  <a:outerShdw blurRad="38100" dist="38100" dir="2700000" algn="tl">
                    <a:srgbClr val="000000">
                      <a:alpha val="43137"/>
                    </a:srgbClr>
                  </a:outerShdw>
                </a:effectLst>
                <a:latin typeface="+mn-lt"/>
              </a:rPr>
              <a:t>треонина</a:t>
            </a:r>
            <a:r>
              <a:rPr lang="ru-RU" altLang="ru-RU" sz="3200" b="1" dirty="0">
                <a:solidFill>
                  <a:schemeClr val="accent1">
                    <a:lumMod val="50000"/>
                  </a:schemeClr>
                </a:solidFill>
                <a:effectLst>
                  <a:outerShdw blurRad="38100" dist="38100" dir="2700000" algn="tl">
                    <a:srgbClr val="000000">
                      <a:alpha val="43137"/>
                    </a:srgbClr>
                  </a:outerShdw>
                </a:effectLst>
                <a:latin typeface="+mn-lt"/>
              </a:rPr>
              <a:t> и тирозина</a:t>
            </a:r>
          </a:p>
        </p:txBody>
      </p:sp>
      <p:grpSp>
        <p:nvGrpSpPr>
          <p:cNvPr id="66565" name="Группа 1"/>
          <p:cNvGrpSpPr>
            <a:grpSpLocks/>
          </p:cNvGrpSpPr>
          <p:nvPr/>
        </p:nvGrpSpPr>
        <p:grpSpPr bwMode="auto">
          <a:xfrm>
            <a:off x="1774825" y="909638"/>
            <a:ext cx="8893175" cy="3600450"/>
            <a:chOff x="250825" y="1052513"/>
            <a:chExt cx="8893175" cy="3600450"/>
          </a:xfrm>
        </p:grpSpPr>
        <p:grpSp>
          <p:nvGrpSpPr>
            <p:cNvPr id="66566" name="Group 4"/>
            <p:cNvGrpSpPr>
              <a:grpSpLocks/>
            </p:cNvGrpSpPr>
            <p:nvPr/>
          </p:nvGrpSpPr>
          <p:grpSpPr bwMode="auto">
            <a:xfrm>
              <a:off x="250825" y="1052513"/>
              <a:ext cx="8893175" cy="3600450"/>
              <a:chOff x="384" y="999"/>
              <a:chExt cx="5159" cy="2292"/>
            </a:xfrm>
          </p:grpSpPr>
          <p:grpSp>
            <p:nvGrpSpPr>
              <p:cNvPr id="66572" name="Group 5"/>
              <p:cNvGrpSpPr>
                <a:grpSpLocks/>
              </p:cNvGrpSpPr>
              <p:nvPr/>
            </p:nvGrpSpPr>
            <p:grpSpPr bwMode="auto">
              <a:xfrm>
                <a:off x="2118" y="999"/>
                <a:ext cx="1632" cy="2214"/>
                <a:chOff x="2064" y="624"/>
                <a:chExt cx="1632" cy="2214"/>
              </a:xfrm>
            </p:grpSpPr>
            <p:pic>
              <p:nvPicPr>
                <p:cNvPr id="66578" name="Picture 6" descr="phosph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 y="624"/>
                  <a:ext cx="1632"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9" name="Line 7"/>
                <p:cNvSpPr>
                  <a:spLocks noChangeShapeType="1"/>
                </p:cNvSpPr>
                <p:nvPr/>
              </p:nvSpPr>
              <p:spPr bwMode="auto">
                <a:xfrm>
                  <a:off x="2064" y="2832"/>
                  <a:ext cx="16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nvGrpSpPr>
                <p:cNvPr id="66580" name="Group 8"/>
                <p:cNvGrpSpPr>
                  <a:grpSpLocks/>
                </p:cNvGrpSpPr>
                <p:nvPr/>
              </p:nvGrpSpPr>
              <p:grpSpPr bwMode="auto">
                <a:xfrm>
                  <a:off x="2064" y="624"/>
                  <a:ext cx="1632" cy="2214"/>
                  <a:chOff x="2064" y="624"/>
                  <a:chExt cx="1632" cy="2214"/>
                </a:xfrm>
              </p:grpSpPr>
              <p:sp>
                <p:nvSpPr>
                  <p:cNvPr id="66581" name="Line 9"/>
                  <p:cNvSpPr>
                    <a:spLocks noChangeShapeType="1"/>
                  </p:cNvSpPr>
                  <p:nvPr/>
                </p:nvSpPr>
                <p:spPr bwMode="auto">
                  <a:xfrm>
                    <a:off x="2064" y="630"/>
                    <a:ext cx="0" cy="220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6582" name="Line 10"/>
                  <p:cNvSpPr>
                    <a:spLocks noChangeShapeType="1"/>
                  </p:cNvSpPr>
                  <p:nvPr/>
                </p:nvSpPr>
                <p:spPr bwMode="auto">
                  <a:xfrm>
                    <a:off x="3696" y="624"/>
                    <a:ext cx="0" cy="220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grpSp>
          <p:pic>
            <p:nvPicPr>
              <p:cNvPr id="66573" name="Picture 11" descr="ser"/>
              <p:cNvPicPr>
                <a:picLocks noChangeAspect="1" noChangeArrowheads="1"/>
              </p:cNvPicPr>
              <p:nvPr/>
            </p:nvPicPr>
            <p:blipFill>
              <a:blip r:embed="rId3">
                <a:lum bright="-20000" contrast="60000"/>
                <a:grayscl/>
                <a:extLst>
                  <a:ext uri="{28A0092B-C50C-407E-A947-70E740481C1C}">
                    <a14:useLocalDpi xmlns:a14="http://schemas.microsoft.com/office/drawing/2010/main" val="0"/>
                  </a:ext>
                </a:extLst>
              </a:blip>
              <a:srcRect/>
              <a:stretch>
                <a:fillRect/>
              </a:stretch>
            </p:blipFill>
            <p:spPr bwMode="auto">
              <a:xfrm>
                <a:off x="864" y="1104"/>
                <a:ext cx="993"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4" name="Picture 12" descr="thr"/>
              <p:cNvPicPr>
                <a:picLocks noChangeAspect="1" noChangeArrowheads="1"/>
              </p:cNvPicPr>
              <p:nvPr/>
            </p:nvPicPr>
            <p:blipFill>
              <a:blip r:embed="rId4">
                <a:lum bright="-26000" contrast="60000"/>
                <a:grayscl/>
                <a:extLst>
                  <a:ext uri="{28A0092B-C50C-407E-A947-70E740481C1C}">
                    <a14:useLocalDpi xmlns:a14="http://schemas.microsoft.com/office/drawing/2010/main" val="0"/>
                  </a:ext>
                </a:extLst>
              </a:blip>
              <a:srcRect/>
              <a:stretch>
                <a:fillRect/>
              </a:stretch>
            </p:blipFill>
            <p:spPr bwMode="auto">
              <a:xfrm>
                <a:off x="816" y="1836"/>
                <a:ext cx="995"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5" name="Picture 13" descr="tyr"/>
              <p:cNvPicPr>
                <a:picLocks noChangeAspect="1" noChangeArrowheads="1"/>
              </p:cNvPicPr>
              <p:nvPr/>
            </p:nvPicPr>
            <p:blipFill>
              <a:blip r:embed="rId5">
                <a:lum bright="-26000" contrast="60000"/>
                <a:grayscl/>
                <a:extLst>
                  <a:ext uri="{28A0092B-C50C-407E-A947-70E740481C1C}">
                    <a14:useLocalDpi xmlns:a14="http://schemas.microsoft.com/office/drawing/2010/main" val="0"/>
                  </a:ext>
                </a:extLst>
              </a:blip>
              <a:srcRect/>
              <a:stretch>
                <a:fillRect/>
              </a:stretch>
            </p:blipFill>
            <p:spPr bwMode="auto">
              <a:xfrm>
                <a:off x="384" y="2613"/>
                <a:ext cx="1580" cy="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6" name="Picture 14" descr="his"/>
              <p:cNvPicPr>
                <a:picLocks noChangeAspect="1" noChangeArrowheads="1"/>
              </p:cNvPicPr>
              <p:nvPr/>
            </p:nvPicPr>
            <p:blipFill>
              <a:blip r:embed="rId6">
                <a:lum bright="-20000" contrast="60000"/>
                <a:grayscl/>
                <a:extLst>
                  <a:ext uri="{28A0092B-C50C-407E-A947-70E740481C1C}">
                    <a14:useLocalDpi xmlns:a14="http://schemas.microsoft.com/office/drawing/2010/main" val="0"/>
                  </a:ext>
                </a:extLst>
              </a:blip>
              <a:srcRect/>
              <a:stretch>
                <a:fillRect/>
              </a:stretch>
            </p:blipFill>
            <p:spPr bwMode="auto">
              <a:xfrm>
                <a:off x="4032" y="1248"/>
                <a:ext cx="1367"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7" name="Picture 15" descr="lys"/>
              <p:cNvPicPr>
                <a:picLocks noChangeAspect="1" noChangeArrowheads="1"/>
              </p:cNvPicPr>
              <p:nvPr/>
            </p:nvPicPr>
            <p:blipFill>
              <a:blip r:embed="rId7">
                <a:lum bright="-20000" contrast="60000"/>
                <a:grayscl/>
                <a:extLst>
                  <a:ext uri="{28A0092B-C50C-407E-A947-70E740481C1C}">
                    <a14:useLocalDpi xmlns:a14="http://schemas.microsoft.com/office/drawing/2010/main" val="0"/>
                  </a:ext>
                </a:extLst>
              </a:blip>
              <a:srcRect/>
              <a:stretch>
                <a:fillRect/>
              </a:stretch>
            </p:blipFill>
            <p:spPr bwMode="auto">
              <a:xfrm>
                <a:off x="3840" y="2072"/>
                <a:ext cx="170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567" name="Oval 0"/>
            <p:cNvSpPr>
              <a:spLocks noChangeArrowheads="1"/>
            </p:cNvSpPr>
            <p:nvPr/>
          </p:nvSpPr>
          <p:spPr bwMode="auto">
            <a:xfrm>
              <a:off x="1122769" y="1611517"/>
              <a:ext cx="441655" cy="224925"/>
            </a:xfrm>
            <a:prstGeom prst="ellipse">
              <a:avLst/>
            </a:prstGeom>
            <a:noFill/>
            <a:ln w="1905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66568" name="Oval 1"/>
            <p:cNvSpPr>
              <a:spLocks noChangeArrowheads="1"/>
            </p:cNvSpPr>
            <p:nvPr/>
          </p:nvSpPr>
          <p:spPr bwMode="auto">
            <a:xfrm>
              <a:off x="1268904" y="2751026"/>
              <a:ext cx="441655" cy="224925"/>
            </a:xfrm>
            <a:prstGeom prst="ellipse">
              <a:avLst/>
            </a:prstGeom>
            <a:noFill/>
            <a:ln w="1905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66569" name="Oval 2"/>
            <p:cNvSpPr>
              <a:spLocks noChangeArrowheads="1"/>
            </p:cNvSpPr>
            <p:nvPr/>
          </p:nvSpPr>
          <p:spPr bwMode="auto">
            <a:xfrm>
              <a:off x="250825" y="3796264"/>
              <a:ext cx="441655" cy="224925"/>
            </a:xfrm>
            <a:prstGeom prst="ellipse">
              <a:avLst/>
            </a:prstGeom>
            <a:noFill/>
            <a:ln w="1905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66570" name="Oval 3"/>
            <p:cNvSpPr>
              <a:spLocks noChangeArrowheads="1"/>
            </p:cNvSpPr>
            <p:nvPr/>
          </p:nvSpPr>
          <p:spPr bwMode="auto">
            <a:xfrm>
              <a:off x="6280384" y="3174413"/>
              <a:ext cx="441655" cy="224925"/>
            </a:xfrm>
            <a:prstGeom prst="ellipse">
              <a:avLst/>
            </a:prstGeom>
            <a:noFill/>
            <a:ln w="1905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66571" name="Oval 5"/>
            <p:cNvSpPr>
              <a:spLocks noChangeArrowheads="1"/>
            </p:cNvSpPr>
            <p:nvPr/>
          </p:nvSpPr>
          <p:spPr bwMode="auto">
            <a:xfrm>
              <a:off x="6559020" y="1806672"/>
              <a:ext cx="441655" cy="224925"/>
            </a:xfrm>
            <a:prstGeom prst="ellipse">
              <a:avLst/>
            </a:prstGeom>
            <a:noFill/>
            <a:ln w="1905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grpSp>
    </p:spTree>
    <p:extLst>
      <p:ext uri="{BB962C8B-B14F-4D97-AF65-F5344CB8AC3E}">
        <p14:creationId xmlns:p14="http://schemas.microsoft.com/office/powerpoint/2010/main" val="20595067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8"/>
          <p:cNvSpPr>
            <a:spLocks noGrp="1" noChangeArrowheads="1"/>
          </p:cNvSpPr>
          <p:nvPr>
            <p:ph type="title"/>
          </p:nvPr>
        </p:nvSpPr>
        <p:spPr>
          <a:xfrm>
            <a:off x="2279650" y="115888"/>
            <a:ext cx="7543800" cy="1506537"/>
          </a:xfrm>
        </p:spPr>
        <p:txBody>
          <a:bodyPr rtlCol="0">
            <a:normAutofit/>
          </a:bodyPr>
          <a:lstStyle/>
          <a:p>
            <a:pPr fontAlgn="auto">
              <a:spcAft>
                <a:spcPts val="0"/>
              </a:spcAft>
              <a:defRPr/>
            </a:pPr>
            <a:r>
              <a:rPr lang="ru-RU" altLang="ru-RU" sz="3200" b="1" dirty="0" err="1">
                <a:solidFill>
                  <a:schemeClr val="accent1">
                    <a:lumMod val="50000"/>
                  </a:schemeClr>
                </a:solidFill>
                <a:effectLst>
                  <a:outerShdw blurRad="38100" dist="38100" dir="2700000" algn="tl">
                    <a:srgbClr val="000000">
                      <a:alpha val="43137"/>
                    </a:srgbClr>
                  </a:outerShdw>
                </a:effectLst>
              </a:rPr>
              <a:t>Фосфорилирование</a:t>
            </a:r>
            <a:r>
              <a:rPr lang="ru-RU" altLang="ru-RU" sz="3200" b="1" dirty="0">
                <a:solidFill>
                  <a:schemeClr val="accent1">
                    <a:lumMod val="50000"/>
                  </a:schemeClr>
                </a:solidFill>
                <a:effectLst>
                  <a:outerShdw blurRad="38100" dist="38100" dir="2700000" algn="tl">
                    <a:srgbClr val="000000">
                      <a:alpha val="43137"/>
                    </a:srgbClr>
                  </a:outerShdw>
                </a:effectLst>
              </a:rPr>
              <a:t>/ </a:t>
            </a:r>
            <a:r>
              <a:rPr lang="ru-RU" altLang="ru-RU" sz="3200" b="1" dirty="0" err="1">
                <a:solidFill>
                  <a:schemeClr val="accent1">
                    <a:lumMod val="50000"/>
                  </a:schemeClr>
                </a:solidFill>
                <a:effectLst>
                  <a:outerShdw blurRad="38100" dist="38100" dir="2700000" algn="tl">
                    <a:srgbClr val="000000">
                      <a:alpha val="43137"/>
                    </a:srgbClr>
                  </a:outerShdw>
                </a:effectLst>
              </a:rPr>
              <a:t>дефосфорилирование</a:t>
            </a:r>
            <a:r>
              <a:rPr lang="ru-RU" altLang="ru-RU" sz="3200" b="1" dirty="0">
                <a:solidFill>
                  <a:schemeClr val="accent1">
                    <a:lumMod val="50000"/>
                  </a:schemeClr>
                </a:solidFill>
                <a:effectLst>
                  <a:outerShdw blurRad="38100" dist="38100" dir="2700000" algn="tl">
                    <a:srgbClr val="000000">
                      <a:alpha val="43137"/>
                    </a:srgbClr>
                  </a:outerShdw>
                </a:effectLst>
              </a:rPr>
              <a:t> белков и регуляция клеточных процессов</a:t>
            </a:r>
          </a:p>
        </p:txBody>
      </p:sp>
      <p:grpSp>
        <p:nvGrpSpPr>
          <p:cNvPr id="67588" name="Group 23"/>
          <p:cNvGrpSpPr>
            <a:grpSpLocks/>
          </p:cNvGrpSpPr>
          <p:nvPr/>
        </p:nvGrpSpPr>
        <p:grpSpPr bwMode="auto">
          <a:xfrm>
            <a:off x="2640013" y="1773238"/>
            <a:ext cx="2663825" cy="1331912"/>
            <a:chOff x="703" y="1389"/>
            <a:chExt cx="1633" cy="576"/>
          </a:xfrm>
        </p:grpSpPr>
        <p:sp>
          <p:nvSpPr>
            <p:cNvPr id="67610" name="AutoShape 15"/>
            <p:cNvSpPr>
              <a:spLocks noChangeArrowheads="1"/>
            </p:cNvSpPr>
            <p:nvPr/>
          </p:nvSpPr>
          <p:spPr bwMode="auto">
            <a:xfrm>
              <a:off x="703" y="1389"/>
              <a:ext cx="1633" cy="57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67611" name="Rectangle 17"/>
            <p:cNvSpPr>
              <a:spLocks noChangeArrowheads="1"/>
            </p:cNvSpPr>
            <p:nvPr/>
          </p:nvSpPr>
          <p:spPr bwMode="auto">
            <a:xfrm>
              <a:off x="989" y="1434"/>
              <a:ext cx="1039"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ru-RU" altLang="ru-RU" sz="2000" b="1">
                  <a:solidFill>
                    <a:srgbClr val="990000"/>
                  </a:solidFill>
                  <a:latin typeface="Arial" panose="020B0604020202020204" pitchFamily="34" charset="0"/>
                </a:rPr>
                <a:t>Репликация</a:t>
              </a:r>
            </a:p>
          </p:txBody>
        </p:sp>
      </p:grpSp>
      <p:sp>
        <p:nvSpPr>
          <p:cNvPr id="67589" name="Text Box 24"/>
          <p:cNvSpPr txBox="1">
            <a:spLocks noChangeArrowheads="1"/>
          </p:cNvSpPr>
          <p:nvPr/>
        </p:nvSpPr>
        <p:spPr bwMode="auto">
          <a:xfrm>
            <a:off x="2946400" y="2420938"/>
            <a:ext cx="1938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400" b="1" dirty="0">
                <a:latin typeface="Arial" panose="020B0604020202020204" pitchFamily="34" charset="0"/>
              </a:rPr>
              <a:t>ДНК-полимераза </a:t>
            </a:r>
            <a:r>
              <a:rPr lang="el-GR" altLang="ru-RU" sz="1400" b="1" dirty="0">
                <a:latin typeface="Arial" panose="020B0604020202020204" pitchFamily="34" charset="0"/>
                <a:cs typeface="Arial" panose="020B0604020202020204" pitchFamily="34" charset="0"/>
              </a:rPr>
              <a:t>α</a:t>
            </a:r>
            <a:r>
              <a:rPr lang="ru-RU" altLang="ru-RU" sz="1400" b="1" dirty="0">
                <a:latin typeface="Arial" panose="020B0604020202020204" pitchFamily="34" charset="0"/>
                <a:cs typeface="Arial" panose="020B0604020202020204" pitchFamily="34" charset="0"/>
              </a:rPr>
              <a:t>, </a:t>
            </a:r>
          </a:p>
          <a:p>
            <a:pPr eaLnBrk="1" hangingPunct="1">
              <a:lnSpc>
                <a:spcPct val="100000"/>
              </a:lnSpc>
              <a:spcBef>
                <a:spcPct val="0"/>
              </a:spcBef>
              <a:buFontTx/>
              <a:buNone/>
            </a:pPr>
            <a:r>
              <a:rPr lang="ru-RU" altLang="ru-RU" sz="1400" b="1" dirty="0" smtClean="0">
                <a:latin typeface="Arial" panose="020B0604020202020204" pitchFamily="34" charset="0"/>
                <a:cs typeface="Arial" panose="020B0604020202020204" pitchFamily="34" charset="0"/>
              </a:rPr>
              <a:t>гистоны </a:t>
            </a:r>
            <a:r>
              <a:rPr lang="ru-RU" altLang="ru-RU" sz="1400" b="1" dirty="0">
                <a:latin typeface="Arial" panose="020B0604020202020204" pitchFamily="34" charset="0"/>
                <a:cs typeface="Arial" panose="020B0604020202020204" pitchFamily="34" charset="0"/>
              </a:rPr>
              <a:t>и др.</a:t>
            </a:r>
            <a:endParaRPr lang="el-GR" altLang="ru-RU" sz="1400" b="1" dirty="0">
              <a:latin typeface="Arial" panose="020B0604020202020204" pitchFamily="34" charset="0"/>
              <a:cs typeface="Arial" panose="020B0604020202020204" pitchFamily="34" charset="0"/>
            </a:endParaRPr>
          </a:p>
        </p:txBody>
      </p:sp>
      <p:grpSp>
        <p:nvGrpSpPr>
          <p:cNvPr id="67590" name="Group 27"/>
          <p:cNvGrpSpPr>
            <a:grpSpLocks/>
          </p:cNvGrpSpPr>
          <p:nvPr/>
        </p:nvGrpSpPr>
        <p:grpSpPr bwMode="auto">
          <a:xfrm>
            <a:off x="6600825" y="1751013"/>
            <a:ext cx="2663825" cy="1331912"/>
            <a:chOff x="3198" y="1389"/>
            <a:chExt cx="1633" cy="576"/>
          </a:xfrm>
        </p:grpSpPr>
        <p:sp>
          <p:nvSpPr>
            <p:cNvPr id="67608" name="AutoShape 19"/>
            <p:cNvSpPr>
              <a:spLocks noChangeArrowheads="1"/>
            </p:cNvSpPr>
            <p:nvPr/>
          </p:nvSpPr>
          <p:spPr bwMode="auto">
            <a:xfrm>
              <a:off x="3198" y="1389"/>
              <a:ext cx="1633" cy="57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67609" name="Text Box 26"/>
            <p:cNvSpPr txBox="1">
              <a:spLocks noChangeArrowheads="1"/>
            </p:cNvSpPr>
            <p:nvPr/>
          </p:nvSpPr>
          <p:spPr bwMode="auto">
            <a:xfrm>
              <a:off x="3312" y="1525"/>
              <a:ext cx="1390"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solidFill>
                    <a:srgbClr val="990000"/>
                  </a:solidFill>
                  <a:latin typeface="Arial" panose="020B0604020202020204" pitchFamily="34" charset="0"/>
                </a:rPr>
                <a:t>Клеточный цикл</a:t>
              </a:r>
            </a:p>
          </p:txBody>
        </p:sp>
      </p:grpSp>
      <p:grpSp>
        <p:nvGrpSpPr>
          <p:cNvPr id="67591" name="Group 30"/>
          <p:cNvGrpSpPr>
            <a:grpSpLocks/>
          </p:cNvGrpSpPr>
          <p:nvPr/>
        </p:nvGrpSpPr>
        <p:grpSpPr bwMode="auto">
          <a:xfrm>
            <a:off x="2640013" y="3357563"/>
            <a:ext cx="2663825" cy="1331912"/>
            <a:chOff x="703" y="2115"/>
            <a:chExt cx="1633" cy="635"/>
          </a:xfrm>
        </p:grpSpPr>
        <p:sp>
          <p:nvSpPr>
            <p:cNvPr id="67606" name="AutoShape 21"/>
            <p:cNvSpPr>
              <a:spLocks noChangeArrowheads="1"/>
            </p:cNvSpPr>
            <p:nvPr/>
          </p:nvSpPr>
          <p:spPr bwMode="auto">
            <a:xfrm>
              <a:off x="703" y="2115"/>
              <a:ext cx="1633" cy="635"/>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67607" name="Text Box 28"/>
            <p:cNvSpPr txBox="1">
              <a:spLocks noChangeArrowheads="1"/>
            </p:cNvSpPr>
            <p:nvPr/>
          </p:nvSpPr>
          <p:spPr bwMode="auto">
            <a:xfrm>
              <a:off x="884" y="2156"/>
              <a:ext cx="1216"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solidFill>
                    <a:srgbClr val="990000"/>
                  </a:solidFill>
                  <a:latin typeface="Arial" panose="020B0604020202020204" pitchFamily="34" charset="0"/>
                </a:rPr>
                <a:t>Транскрипция</a:t>
              </a:r>
            </a:p>
          </p:txBody>
        </p:sp>
      </p:grpSp>
      <p:sp>
        <p:nvSpPr>
          <p:cNvPr id="67592" name="Text Box 29"/>
          <p:cNvSpPr txBox="1">
            <a:spLocks noChangeArrowheads="1"/>
          </p:cNvSpPr>
          <p:nvPr/>
        </p:nvSpPr>
        <p:spPr bwMode="auto">
          <a:xfrm>
            <a:off x="2855913" y="3827463"/>
            <a:ext cx="2151062"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latin typeface="Arial" panose="020B0604020202020204" pitchFamily="34" charset="0"/>
              </a:rPr>
              <a:t>РНК-полимераза 2,</a:t>
            </a:r>
          </a:p>
          <a:p>
            <a:pPr eaLnBrk="1" hangingPunct="1">
              <a:lnSpc>
                <a:spcPct val="100000"/>
              </a:lnSpc>
              <a:spcBef>
                <a:spcPct val="0"/>
              </a:spcBef>
              <a:buFontTx/>
              <a:buNone/>
            </a:pPr>
            <a:r>
              <a:rPr lang="ru-RU" altLang="ru-RU" sz="1600" b="1">
                <a:latin typeface="Arial" panose="020B0604020202020204" pitchFamily="34" charset="0"/>
              </a:rPr>
              <a:t>белки регуляторы, </a:t>
            </a:r>
          </a:p>
          <a:p>
            <a:pPr eaLnBrk="1" hangingPunct="1">
              <a:lnSpc>
                <a:spcPct val="100000"/>
              </a:lnSpc>
              <a:spcBef>
                <a:spcPct val="0"/>
              </a:spcBef>
              <a:buFontTx/>
              <a:buNone/>
            </a:pPr>
            <a:r>
              <a:rPr lang="ru-RU" altLang="ru-RU" sz="1600" b="1">
                <a:latin typeface="Arial" panose="020B0604020202020204" pitchFamily="34" charset="0"/>
              </a:rPr>
              <a:t>гистоны</a:t>
            </a:r>
          </a:p>
        </p:txBody>
      </p:sp>
      <p:sp>
        <p:nvSpPr>
          <p:cNvPr id="67593" name="Text Box 31"/>
          <p:cNvSpPr txBox="1">
            <a:spLocks noChangeArrowheads="1"/>
          </p:cNvSpPr>
          <p:nvPr/>
        </p:nvSpPr>
        <p:spPr bwMode="auto">
          <a:xfrm>
            <a:off x="7032625" y="2492375"/>
            <a:ext cx="17859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ru-RU" altLang="ru-RU" sz="1600" b="1">
                <a:latin typeface="Arial" panose="020B0604020202020204" pitchFamily="34" charset="0"/>
              </a:rPr>
              <a:t>Субстраты </a:t>
            </a:r>
            <a:r>
              <a:rPr lang="en-US" altLang="ru-RU" sz="1600" b="1">
                <a:latin typeface="Arial" panose="020B0604020202020204" pitchFamily="34" charset="0"/>
              </a:rPr>
              <a:t>CDK</a:t>
            </a:r>
            <a:endParaRPr lang="ru-RU" altLang="ru-RU" sz="1600" b="1">
              <a:latin typeface="Arial" panose="020B0604020202020204" pitchFamily="34" charset="0"/>
            </a:endParaRPr>
          </a:p>
        </p:txBody>
      </p:sp>
      <p:grpSp>
        <p:nvGrpSpPr>
          <p:cNvPr id="67594" name="Group 34"/>
          <p:cNvGrpSpPr>
            <a:grpSpLocks/>
          </p:cNvGrpSpPr>
          <p:nvPr/>
        </p:nvGrpSpPr>
        <p:grpSpPr bwMode="auto">
          <a:xfrm>
            <a:off x="6626225" y="3362325"/>
            <a:ext cx="2663825" cy="1331913"/>
            <a:chOff x="3214" y="2118"/>
            <a:chExt cx="1633" cy="632"/>
          </a:xfrm>
        </p:grpSpPr>
        <p:sp>
          <p:nvSpPr>
            <p:cNvPr id="67604" name="AutoShape 20"/>
            <p:cNvSpPr>
              <a:spLocks noChangeArrowheads="1"/>
            </p:cNvSpPr>
            <p:nvPr/>
          </p:nvSpPr>
          <p:spPr bwMode="auto">
            <a:xfrm>
              <a:off x="3214" y="2118"/>
              <a:ext cx="1633" cy="63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67605" name="Text Box 32"/>
            <p:cNvSpPr txBox="1">
              <a:spLocks noChangeArrowheads="1"/>
            </p:cNvSpPr>
            <p:nvPr/>
          </p:nvSpPr>
          <p:spPr bwMode="auto">
            <a:xfrm>
              <a:off x="3432" y="2172"/>
              <a:ext cx="1180"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solidFill>
                    <a:srgbClr val="990000"/>
                  </a:solidFill>
                  <a:latin typeface="Arial" panose="020B0604020202020204" pitchFamily="34" charset="0"/>
                </a:rPr>
                <a:t>Трансляция</a:t>
              </a:r>
            </a:p>
          </p:txBody>
        </p:sp>
      </p:grpSp>
      <p:sp>
        <p:nvSpPr>
          <p:cNvPr id="67595" name="Text Box 33"/>
          <p:cNvSpPr txBox="1">
            <a:spLocks noChangeArrowheads="1"/>
          </p:cNvSpPr>
          <p:nvPr/>
        </p:nvSpPr>
        <p:spPr bwMode="auto">
          <a:xfrm>
            <a:off x="6816725" y="3789363"/>
            <a:ext cx="23447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latin typeface="Arial" panose="020B0604020202020204" pitchFamily="34" charset="0"/>
              </a:rPr>
              <a:t>Факторы трансляции</a:t>
            </a:r>
          </a:p>
          <a:p>
            <a:pPr eaLnBrk="1" hangingPunct="1">
              <a:lnSpc>
                <a:spcPct val="100000"/>
              </a:lnSpc>
              <a:spcBef>
                <a:spcPct val="0"/>
              </a:spcBef>
              <a:buFontTx/>
              <a:buNone/>
            </a:pPr>
            <a:r>
              <a:rPr lang="en-US" altLang="ru-RU" sz="1600" b="1">
                <a:latin typeface="Arial" panose="020B0604020202020204" pitchFamily="34" charset="0"/>
              </a:rPr>
              <a:t>eIF2</a:t>
            </a:r>
            <a:r>
              <a:rPr lang="ru-RU" altLang="ru-RU" sz="1600" b="1">
                <a:latin typeface="Arial" panose="020B0604020202020204" pitchFamily="34" charset="0"/>
              </a:rPr>
              <a:t>, </a:t>
            </a:r>
            <a:r>
              <a:rPr lang="en-US" altLang="ru-RU" sz="1600" b="1">
                <a:latin typeface="Arial" panose="020B0604020202020204" pitchFamily="34" charset="0"/>
              </a:rPr>
              <a:t>eIF4</a:t>
            </a:r>
            <a:r>
              <a:rPr lang="ru-RU" altLang="ru-RU" sz="1600" b="1">
                <a:latin typeface="Arial" panose="020B0604020202020204" pitchFamily="34" charset="0"/>
              </a:rPr>
              <a:t>Е, </a:t>
            </a:r>
            <a:r>
              <a:rPr lang="en-US" altLang="ru-RU" sz="1600" b="1">
                <a:latin typeface="Arial" panose="020B0604020202020204" pitchFamily="34" charset="0"/>
              </a:rPr>
              <a:t>eIF4G</a:t>
            </a:r>
            <a:endParaRPr lang="ru-RU" altLang="ru-RU" sz="1600" b="1">
              <a:latin typeface="Arial" panose="020B0604020202020204" pitchFamily="34" charset="0"/>
            </a:endParaRPr>
          </a:p>
        </p:txBody>
      </p:sp>
      <p:grpSp>
        <p:nvGrpSpPr>
          <p:cNvPr id="67596" name="Group 41"/>
          <p:cNvGrpSpPr>
            <a:grpSpLocks/>
          </p:cNvGrpSpPr>
          <p:nvPr/>
        </p:nvGrpSpPr>
        <p:grpSpPr bwMode="auto">
          <a:xfrm>
            <a:off x="6646863" y="4932363"/>
            <a:ext cx="2663825" cy="1223962"/>
            <a:chOff x="3227" y="3067"/>
            <a:chExt cx="1633" cy="771"/>
          </a:xfrm>
        </p:grpSpPr>
        <p:sp>
          <p:nvSpPr>
            <p:cNvPr id="67602" name="Text Box 5"/>
            <p:cNvSpPr txBox="1">
              <a:spLocks noChangeArrowheads="1"/>
            </p:cNvSpPr>
            <p:nvPr/>
          </p:nvSpPr>
          <p:spPr bwMode="auto">
            <a:xfrm>
              <a:off x="3470" y="3067"/>
              <a:ext cx="11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solidFill>
                    <a:srgbClr val="990000"/>
                  </a:solidFill>
                  <a:latin typeface="Arial" panose="020B0604020202020204" pitchFamily="34" charset="0"/>
                </a:rPr>
                <a:t>Метаболизм</a:t>
              </a:r>
            </a:p>
          </p:txBody>
        </p:sp>
        <p:sp>
          <p:nvSpPr>
            <p:cNvPr id="67603" name="AutoShape 35"/>
            <p:cNvSpPr>
              <a:spLocks noChangeArrowheads="1"/>
            </p:cNvSpPr>
            <p:nvPr/>
          </p:nvSpPr>
          <p:spPr bwMode="auto">
            <a:xfrm>
              <a:off x="3227" y="3067"/>
              <a:ext cx="1633" cy="771"/>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grpSp>
      <p:grpSp>
        <p:nvGrpSpPr>
          <p:cNvPr id="67597" name="Group 39"/>
          <p:cNvGrpSpPr>
            <a:grpSpLocks/>
          </p:cNvGrpSpPr>
          <p:nvPr/>
        </p:nvGrpSpPr>
        <p:grpSpPr bwMode="auto">
          <a:xfrm>
            <a:off x="2640013" y="4905375"/>
            <a:ext cx="2663825" cy="1331913"/>
            <a:chOff x="703" y="2999"/>
            <a:chExt cx="1678" cy="839"/>
          </a:xfrm>
        </p:grpSpPr>
        <p:sp>
          <p:nvSpPr>
            <p:cNvPr id="67600" name="AutoShape 22"/>
            <p:cNvSpPr>
              <a:spLocks noChangeArrowheads="1"/>
            </p:cNvSpPr>
            <p:nvPr/>
          </p:nvSpPr>
          <p:spPr bwMode="auto">
            <a:xfrm>
              <a:off x="703" y="3022"/>
              <a:ext cx="1678" cy="81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67601" name="Text Box 37"/>
            <p:cNvSpPr txBox="1">
              <a:spLocks noChangeArrowheads="1"/>
            </p:cNvSpPr>
            <p:nvPr/>
          </p:nvSpPr>
          <p:spPr bwMode="auto">
            <a:xfrm>
              <a:off x="1020" y="2999"/>
              <a:ext cx="9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solidFill>
                    <a:srgbClr val="990000"/>
                  </a:solidFill>
                  <a:latin typeface="Arial" panose="020B0604020202020204" pitchFamily="34" charset="0"/>
                </a:rPr>
                <a:t>Сигналинг</a:t>
              </a:r>
            </a:p>
          </p:txBody>
        </p:sp>
      </p:grpSp>
      <p:sp>
        <p:nvSpPr>
          <p:cNvPr id="67598" name="Text Box 38"/>
          <p:cNvSpPr txBox="1">
            <a:spLocks noChangeArrowheads="1"/>
          </p:cNvSpPr>
          <p:nvPr/>
        </p:nvSpPr>
        <p:spPr bwMode="auto">
          <a:xfrm>
            <a:off x="2705100" y="5340350"/>
            <a:ext cx="2573338"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latin typeface="Arial" panose="020B0604020202020204" pitchFamily="34" charset="0"/>
              </a:rPr>
              <a:t>Субстраты рецепторных </a:t>
            </a:r>
            <a:endParaRPr lang="en-US" altLang="ru-RU" sz="1600" b="1">
              <a:latin typeface="Arial" panose="020B0604020202020204" pitchFamily="34" charset="0"/>
            </a:endParaRPr>
          </a:p>
          <a:p>
            <a:pPr eaLnBrk="1" hangingPunct="1">
              <a:lnSpc>
                <a:spcPct val="100000"/>
              </a:lnSpc>
              <a:spcBef>
                <a:spcPct val="0"/>
              </a:spcBef>
              <a:buFontTx/>
              <a:buNone/>
            </a:pPr>
            <a:r>
              <a:rPr lang="ru-RU" altLang="ru-RU" sz="1600" b="1">
                <a:latin typeface="Arial" panose="020B0604020202020204" pitchFamily="34" charset="0"/>
              </a:rPr>
              <a:t>киназ, </a:t>
            </a:r>
            <a:r>
              <a:rPr lang="en-US" altLang="ru-RU" sz="1600" b="1">
                <a:latin typeface="Arial" panose="020B0604020202020204" pitchFamily="34" charset="0"/>
              </a:rPr>
              <a:t>PKA, PKC</a:t>
            </a:r>
            <a:r>
              <a:rPr lang="ru-RU" altLang="ru-RU" sz="1600" b="1">
                <a:latin typeface="Arial" panose="020B0604020202020204" pitchFamily="34" charset="0"/>
              </a:rPr>
              <a:t>, </a:t>
            </a:r>
          </a:p>
          <a:p>
            <a:pPr eaLnBrk="1" hangingPunct="1">
              <a:lnSpc>
                <a:spcPct val="100000"/>
              </a:lnSpc>
              <a:spcBef>
                <a:spcPct val="0"/>
              </a:spcBef>
              <a:buFontTx/>
              <a:buNone/>
            </a:pPr>
            <a:r>
              <a:rPr lang="ru-RU" altLang="ru-RU" sz="1600" b="1">
                <a:latin typeface="Arial" panose="020B0604020202020204" pitchFamily="34" charset="0"/>
              </a:rPr>
              <a:t>киназные каскады</a:t>
            </a:r>
          </a:p>
        </p:txBody>
      </p:sp>
      <p:sp>
        <p:nvSpPr>
          <p:cNvPr id="67599" name="Text Box 40"/>
          <p:cNvSpPr txBox="1">
            <a:spLocks noChangeArrowheads="1"/>
          </p:cNvSpPr>
          <p:nvPr/>
        </p:nvSpPr>
        <p:spPr bwMode="auto">
          <a:xfrm>
            <a:off x="6711950" y="5230813"/>
            <a:ext cx="246380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400" b="1">
                <a:latin typeface="Arial" panose="020B0604020202020204" pitchFamily="34" charset="0"/>
              </a:rPr>
              <a:t>Ферменты гликолиза, </a:t>
            </a:r>
          </a:p>
          <a:p>
            <a:pPr eaLnBrk="1" hangingPunct="1">
              <a:lnSpc>
                <a:spcPct val="100000"/>
              </a:lnSpc>
              <a:spcBef>
                <a:spcPct val="0"/>
              </a:spcBef>
              <a:buFontTx/>
              <a:buNone/>
            </a:pPr>
            <a:r>
              <a:rPr lang="ru-RU" altLang="ru-RU" sz="1400" b="1">
                <a:latin typeface="Arial" panose="020B0604020202020204" pitchFamily="34" charset="0"/>
              </a:rPr>
              <a:t>липидного метаболизма, </a:t>
            </a:r>
          </a:p>
          <a:p>
            <a:pPr eaLnBrk="1" hangingPunct="1">
              <a:lnSpc>
                <a:spcPct val="100000"/>
              </a:lnSpc>
              <a:spcBef>
                <a:spcPct val="0"/>
              </a:spcBef>
              <a:buFontTx/>
              <a:buNone/>
            </a:pPr>
            <a:r>
              <a:rPr lang="ru-RU" altLang="ru-RU" sz="1400" b="1">
                <a:latin typeface="Arial" panose="020B0604020202020204" pitchFamily="34" charset="0"/>
              </a:rPr>
              <a:t>белки-транспортеры </a:t>
            </a:r>
          </a:p>
          <a:p>
            <a:pPr eaLnBrk="1" hangingPunct="1">
              <a:lnSpc>
                <a:spcPct val="100000"/>
              </a:lnSpc>
              <a:spcBef>
                <a:spcPct val="0"/>
              </a:spcBef>
              <a:buFontTx/>
              <a:buNone/>
            </a:pPr>
            <a:r>
              <a:rPr lang="ru-RU" altLang="ru-RU" sz="1400" b="1">
                <a:latin typeface="Arial" panose="020B0604020202020204" pitchFamily="34" charset="0"/>
              </a:rPr>
              <a:t>сахаров и др.</a:t>
            </a:r>
          </a:p>
        </p:txBody>
      </p:sp>
    </p:spTree>
    <p:extLst>
      <p:ext uri="{BB962C8B-B14F-4D97-AF65-F5344CB8AC3E}">
        <p14:creationId xmlns:p14="http://schemas.microsoft.com/office/powerpoint/2010/main" val="11793415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386" name="Group 2"/>
          <p:cNvGraphicFramePr>
            <a:graphicFrameLocks noGrp="1"/>
          </p:cNvGraphicFramePr>
          <p:nvPr>
            <p:extLst>
              <p:ext uri="{D42A27DB-BD31-4B8C-83A1-F6EECF244321}">
                <p14:modId xmlns:p14="http://schemas.microsoft.com/office/powerpoint/2010/main" val="3281446346"/>
              </p:ext>
            </p:extLst>
          </p:nvPr>
        </p:nvGraphicFramePr>
        <p:xfrm>
          <a:off x="2208213" y="908281"/>
          <a:ext cx="8034337" cy="5738816"/>
        </p:xfrm>
        <a:graphic>
          <a:graphicData uri="http://schemas.openxmlformats.org/drawingml/2006/table">
            <a:tbl>
              <a:tblPr/>
              <a:tblGrid>
                <a:gridCol w="2678112">
                  <a:extLst>
                    <a:ext uri="{9D8B030D-6E8A-4147-A177-3AD203B41FA5}">
                      <a16:colId xmlns:a16="http://schemas.microsoft.com/office/drawing/2014/main" val="20000"/>
                    </a:ext>
                  </a:extLst>
                </a:gridCol>
                <a:gridCol w="2678113">
                  <a:extLst>
                    <a:ext uri="{9D8B030D-6E8A-4147-A177-3AD203B41FA5}">
                      <a16:colId xmlns:a16="http://schemas.microsoft.com/office/drawing/2014/main" val="20001"/>
                    </a:ext>
                  </a:extLst>
                </a:gridCol>
                <a:gridCol w="2678112">
                  <a:extLst>
                    <a:ext uri="{9D8B030D-6E8A-4147-A177-3AD203B41FA5}">
                      <a16:colId xmlns:a16="http://schemas.microsoft.com/office/drawing/2014/main" val="20002"/>
                    </a:ext>
                  </a:extLst>
                </a:gridCol>
              </a:tblGrid>
              <a:tr h="64928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Arial" charset="0"/>
                          <a:cs typeface="Times New Roman" pitchFamily="18" charset="0"/>
                        </a:rPr>
                        <a:t>Модификации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Роль в транскрипции</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Сайты модифицирования</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9088">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Группа 1</a:t>
                      </a:r>
                      <a:endParaRPr kumimoji="0" lang="ru-RU" sz="2000" b="1"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1"/>
                  </a:ext>
                </a:extLst>
              </a:tr>
              <a:tr h="317500">
                <a:tc row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ацетилирование</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активация</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Н3 (К9, К14, К18, К56)</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7500">
                <a:tc vMerge="1">
                  <a:txBody>
                    <a:bodyPr/>
                    <a:lstStyle/>
                    <a:p>
                      <a:endParaRPr lang="ru-RU"/>
                    </a:p>
                  </a:txBody>
                  <a:tcPr/>
                </a:tc>
                <a:tc vMerge="1">
                  <a:txBody>
                    <a:bodyPr/>
                    <a:lstStyle/>
                    <a:p>
                      <a:endParaRPr lang="ru-RU"/>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Н4 (К5, К8, К12, К16)</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9088">
                <a:tc vMerge="1">
                  <a:txBody>
                    <a:bodyPr/>
                    <a:lstStyle/>
                    <a:p>
                      <a:endParaRPr lang="ru-RU"/>
                    </a:p>
                  </a:txBody>
                  <a:tcPr/>
                </a:tc>
                <a:tc vMerge="1">
                  <a:txBody>
                    <a:bodyPr/>
                    <a:lstStyle/>
                    <a:p>
                      <a:endParaRPr lang="ru-RU"/>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Н2А (?)</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7500">
                <a:tc vMerge="1">
                  <a:txBody>
                    <a:bodyPr/>
                    <a:lstStyle/>
                    <a:p>
                      <a:endParaRPr lang="ru-RU"/>
                    </a:p>
                  </a:txBody>
                  <a:tcPr/>
                </a:tc>
                <a:tc vMerge="1">
                  <a:txBody>
                    <a:bodyPr/>
                    <a:lstStyle/>
                    <a:p>
                      <a:endParaRPr lang="ru-RU"/>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Н2В (К6, К7, К16, К17)</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75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фосфорилирование</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активация</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Н3 (</a:t>
                      </a:r>
                      <a:r>
                        <a:rPr kumimoji="0" lang="en-US"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S10)</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9088">
                <a:tc row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метилирование</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активация</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Н3 (К4, К36, К79)</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7500">
                <a:tc vMerge="1">
                  <a:txBody>
                    <a:bodyPr/>
                    <a:lstStyle/>
                    <a:p>
                      <a:endParaRPr lang="ru-RU"/>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репрессия</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Н3 (К9, К27)</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7500">
                <a:tc vMerge="1">
                  <a:txBody>
                    <a:bodyPr/>
                    <a:lstStyle/>
                    <a:p>
                      <a:endParaRPr lang="ru-RU"/>
                    </a:p>
                  </a:txBody>
                  <a:tcPr/>
                </a:tc>
                <a:tc vMerge="1">
                  <a:txBody>
                    <a:bodyPr/>
                    <a:lstStyle/>
                    <a:p>
                      <a:endParaRPr lang="ru-RU"/>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Н4 (К20)</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9088">
                <a:tc gridSpan="3">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Группа 2</a:t>
                      </a:r>
                      <a:endParaRPr kumimoji="0" lang="ru-RU" sz="2000" b="1"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10"/>
                  </a:ext>
                </a:extLst>
              </a:tr>
              <a:tr h="317500">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убиквитинирование</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активация</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Н2В (К123)</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19088">
                <a:tc vMerge="1">
                  <a:txBody>
                    <a:bodyPr/>
                    <a:lstStyle/>
                    <a:p>
                      <a:endParaRPr lang="ru-RU"/>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репрессия</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Н2А (К119)</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17500">
                <a:tc rowSpan="4">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сумоилирование</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репрессия</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Н3 (?)</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17500">
                <a:tc vMerge="1">
                  <a:txBody>
                    <a:bodyPr/>
                    <a:lstStyle/>
                    <a:p>
                      <a:endParaRPr lang="ru-RU"/>
                    </a:p>
                  </a:txBody>
                  <a:tcPr/>
                </a:tc>
                <a:tc vMerge="1">
                  <a:txBody>
                    <a:bodyPr/>
                    <a:lstStyle/>
                    <a:p>
                      <a:endParaRPr lang="ru-RU"/>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Н4 (К5, К8, К12, К 16)</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19088">
                <a:tc vMerge="1">
                  <a:txBody>
                    <a:bodyPr/>
                    <a:lstStyle/>
                    <a:p>
                      <a:endParaRPr lang="ru-RU"/>
                    </a:p>
                  </a:txBody>
                  <a:tcPr/>
                </a:tc>
                <a:tc vMerge="1">
                  <a:txBody>
                    <a:bodyPr/>
                    <a:lstStyle/>
                    <a:p>
                      <a:endParaRPr lang="ru-RU"/>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Н2А (К126)</a:t>
                      </a:r>
                      <a:endParaRPr kumimoji="0" lang="ru-RU" sz="20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17500">
                <a:tc vMerge="1">
                  <a:txBody>
                    <a:bodyPr/>
                    <a:lstStyle/>
                    <a:p>
                      <a:endParaRPr lang="ru-RU"/>
                    </a:p>
                  </a:txBody>
                  <a:tcPr/>
                </a:tc>
                <a:tc vMerge="1">
                  <a:txBody>
                    <a:bodyPr/>
                    <a:lstStyle/>
                    <a:p>
                      <a:endParaRPr lang="ru-RU"/>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Н2В (К6, К7, К16, К17)</a:t>
                      </a:r>
                      <a:endParaRPr kumimoji="0" lang="ru-RU" sz="2000" b="0" i="0" u="none" strike="noStrike" cap="none" normalizeH="0" baseline="0" dirty="0" smtClean="0">
                        <a:ln>
                          <a:noFill/>
                        </a:ln>
                        <a:solidFill>
                          <a:schemeClr val="tx1"/>
                        </a:solidFill>
                        <a:effectLst/>
                        <a:latin typeface="Arial" charset="0"/>
                        <a:ea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93244" name="Text Box 60"/>
          <p:cNvSpPr txBox="1">
            <a:spLocks noChangeArrowheads="1"/>
          </p:cNvSpPr>
          <p:nvPr/>
        </p:nvSpPr>
        <p:spPr bwMode="auto">
          <a:xfrm>
            <a:off x="2988725" y="238790"/>
            <a:ext cx="64733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r>
              <a:rPr lang="ru-RU" altLang="ru-RU" sz="2400" b="1" dirty="0" smtClean="0">
                <a:solidFill>
                  <a:schemeClr val="accent1">
                    <a:lumMod val="50000"/>
                  </a:schemeClr>
                </a:solidFill>
                <a:effectLst>
                  <a:outerShdw blurRad="38100" dist="38100" dir="2700000" algn="tl">
                    <a:srgbClr val="000000">
                      <a:alpha val="43137"/>
                    </a:srgbClr>
                  </a:outerShdw>
                </a:effectLst>
                <a:latin typeface="Calibri" panose="020F0502020204030204" pitchFamily="34" charset="0"/>
              </a:rPr>
              <a:t>Роль модификаций в регуляции транскрипции</a:t>
            </a:r>
          </a:p>
        </p:txBody>
      </p:sp>
    </p:spTree>
    <p:extLst>
      <p:ext uri="{BB962C8B-B14F-4D97-AF65-F5344CB8AC3E}">
        <p14:creationId xmlns:p14="http://schemas.microsoft.com/office/powerpoint/2010/main" val="4113717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187825" y="15875"/>
            <a:ext cx="3405188" cy="714375"/>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latin typeface="+mn-lt"/>
              </a:rPr>
              <a:t>Окисление цистеина</a:t>
            </a:r>
          </a:p>
        </p:txBody>
      </p:sp>
      <p:sp>
        <p:nvSpPr>
          <p:cNvPr id="68612" name="Rectangle 3"/>
          <p:cNvSpPr>
            <a:spLocks noChangeArrowheads="1"/>
          </p:cNvSpPr>
          <p:nvPr/>
        </p:nvSpPr>
        <p:spPr bwMode="auto">
          <a:xfrm>
            <a:off x="259600" y="2557463"/>
            <a:ext cx="11501438" cy="133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25000"/>
              </a:spcBef>
              <a:spcAft>
                <a:spcPct val="25000"/>
              </a:spcAft>
              <a:buFont typeface="Wingdings" panose="05000000000000000000" pitchFamily="2" charset="2"/>
              <a:buChar char="ü"/>
            </a:pPr>
            <a:r>
              <a:rPr lang="en-US" altLang="ru-RU" sz="1800" b="1" dirty="0">
                <a:latin typeface="Arial" panose="020B0604020202020204" pitchFamily="34" charset="0"/>
              </a:rPr>
              <a:t>  </a:t>
            </a:r>
            <a:r>
              <a:rPr lang="ru-RU" altLang="ru-RU" sz="1800" b="1" dirty="0">
                <a:latin typeface="Arial" panose="020B0604020202020204" pitchFamily="34" charset="0"/>
              </a:rPr>
              <a:t>Реакция протекает после трансляции в процессе созревания белка при участии нескольких ферментов. </a:t>
            </a:r>
          </a:p>
          <a:p>
            <a:pPr algn="just" eaLnBrk="1" hangingPunct="1">
              <a:lnSpc>
                <a:spcPct val="100000"/>
              </a:lnSpc>
              <a:spcBef>
                <a:spcPct val="25000"/>
              </a:spcBef>
              <a:spcAft>
                <a:spcPct val="25000"/>
              </a:spcAft>
              <a:buFont typeface="Wingdings" panose="05000000000000000000" pitchFamily="2" charset="2"/>
              <a:buChar char="ü"/>
            </a:pPr>
            <a:r>
              <a:rPr lang="en-US" altLang="ru-RU" sz="1800" b="1" dirty="0">
                <a:latin typeface="Arial" panose="020B0604020202020204" pitchFamily="34" charset="0"/>
              </a:rPr>
              <a:t>  </a:t>
            </a:r>
            <a:r>
              <a:rPr lang="ru-RU" altLang="ru-RU" sz="1800" b="1" dirty="0">
                <a:latin typeface="Arial" panose="020B0604020202020204" pitchFamily="34" charset="0"/>
              </a:rPr>
              <a:t>Окисление цистеина обеспечивает </a:t>
            </a:r>
            <a:r>
              <a:rPr lang="ru-RU" altLang="ru-RU" sz="1800" b="1" dirty="0">
                <a:latin typeface="Arial" panose="020B0604020202020204" pitchFamily="34" charset="0"/>
                <a:cs typeface="Arial" panose="020B0604020202020204" pitchFamily="34" charset="0"/>
              </a:rPr>
              <a:t>образование внутри- и межцепочечных </a:t>
            </a:r>
            <a:r>
              <a:rPr lang="ru-RU" altLang="ru-RU" sz="1800" b="1" dirty="0" err="1">
                <a:latin typeface="Arial" panose="020B0604020202020204" pitchFamily="34" charset="0"/>
                <a:cs typeface="Arial" panose="020B0604020202020204" pitchFamily="34" charset="0"/>
              </a:rPr>
              <a:t>дисульфидных</a:t>
            </a:r>
            <a:r>
              <a:rPr lang="ru-RU" altLang="ru-RU" sz="1800" b="1" dirty="0">
                <a:latin typeface="Arial" panose="020B0604020202020204" pitchFamily="34" charset="0"/>
                <a:cs typeface="Arial" panose="020B0604020202020204" pitchFamily="34" charset="0"/>
              </a:rPr>
              <a:t> </a:t>
            </a:r>
            <a:r>
              <a:rPr lang="ru-RU" altLang="ru-RU" sz="1800" b="1" dirty="0">
                <a:latin typeface="Arial" panose="020B0604020202020204" pitchFamily="34" charset="0"/>
              </a:rPr>
              <a:t>связей, которые  участвуют в ф</a:t>
            </a:r>
            <a:r>
              <a:rPr lang="ru-RU" altLang="ru-RU" sz="1800" b="1" dirty="0">
                <a:latin typeface="Arial" panose="020B0604020202020204" pitchFamily="34" charset="0"/>
                <a:cs typeface="Arial" panose="020B0604020202020204" pitchFamily="34" charset="0"/>
              </a:rPr>
              <a:t>ормировании третичной структуры</a:t>
            </a:r>
          </a:p>
        </p:txBody>
      </p:sp>
      <p:grpSp>
        <p:nvGrpSpPr>
          <p:cNvPr id="68613" name="Группа 2"/>
          <p:cNvGrpSpPr>
            <a:grpSpLocks/>
          </p:cNvGrpSpPr>
          <p:nvPr/>
        </p:nvGrpSpPr>
        <p:grpSpPr bwMode="auto">
          <a:xfrm>
            <a:off x="3033711" y="581479"/>
            <a:ext cx="6061075" cy="2098675"/>
            <a:chOff x="1619672" y="1340768"/>
            <a:chExt cx="6060472" cy="2099691"/>
          </a:xfrm>
        </p:grpSpPr>
        <p:pic>
          <p:nvPicPr>
            <p:cNvPr id="6862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0768"/>
              <a:ext cx="6060472" cy="2099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Овал 1"/>
            <p:cNvSpPr/>
            <p:nvPr/>
          </p:nvSpPr>
          <p:spPr>
            <a:xfrm>
              <a:off x="2987961" y="1844250"/>
              <a:ext cx="360327" cy="2890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8" name="Овал 17"/>
            <p:cNvSpPr/>
            <p:nvPr/>
          </p:nvSpPr>
          <p:spPr>
            <a:xfrm>
              <a:off x="3995924" y="1853779"/>
              <a:ext cx="360326" cy="2874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9" name="Овал 18"/>
            <p:cNvSpPr/>
            <p:nvPr/>
          </p:nvSpPr>
          <p:spPr>
            <a:xfrm>
              <a:off x="3880047" y="2943331"/>
              <a:ext cx="1296859" cy="2890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pic>
        <p:nvPicPr>
          <p:cNvPr id="68614"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3888" y="314325"/>
            <a:ext cx="2378075"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8615" name="Группа 6"/>
          <p:cNvGrpSpPr>
            <a:grpSpLocks/>
          </p:cNvGrpSpPr>
          <p:nvPr/>
        </p:nvGrpSpPr>
        <p:grpSpPr bwMode="auto">
          <a:xfrm>
            <a:off x="495300" y="176213"/>
            <a:ext cx="2538413" cy="1082675"/>
            <a:chOff x="233833" y="3645024"/>
            <a:chExt cx="2537967" cy="1082827"/>
          </a:xfrm>
        </p:grpSpPr>
        <p:pic>
          <p:nvPicPr>
            <p:cNvPr id="68622" name="Picture 17"/>
            <p:cNvPicPr>
              <a:picLocks noChangeAspect="1" noChangeArrowheads="1"/>
            </p:cNvPicPr>
            <p:nvPr/>
          </p:nvPicPr>
          <p:blipFill>
            <a:blip r:embed="rId5">
              <a:extLst>
                <a:ext uri="{28A0092B-C50C-407E-A947-70E740481C1C}">
                  <a14:useLocalDpi xmlns:a14="http://schemas.microsoft.com/office/drawing/2010/main" val="0"/>
                </a:ext>
              </a:extLst>
            </a:blip>
            <a:srcRect l="14018" t="73741" r="26318"/>
            <a:stretch>
              <a:fillRect/>
            </a:stretch>
          </p:blipFill>
          <p:spPr bwMode="auto">
            <a:xfrm>
              <a:off x="233833" y="3645024"/>
              <a:ext cx="2537967" cy="81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23" name="TextBox 5"/>
            <p:cNvSpPr txBox="1">
              <a:spLocks noChangeArrowheads="1"/>
            </p:cNvSpPr>
            <p:nvPr/>
          </p:nvSpPr>
          <p:spPr bwMode="auto">
            <a:xfrm>
              <a:off x="798328" y="4450852"/>
              <a:ext cx="14089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200" b="1">
                  <a:latin typeface="Arial" panose="020B0604020202020204" pitchFamily="34" charset="0"/>
                </a:rPr>
                <a:t>Рибонуклеаза А</a:t>
              </a:r>
            </a:p>
          </p:txBody>
        </p:sp>
      </p:grpSp>
      <p:grpSp>
        <p:nvGrpSpPr>
          <p:cNvPr id="68616" name="Group 4"/>
          <p:cNvGrpSpPr>
            <a:grpSpLocks/>
          </p:cNvGrpSpPr>
          <p:nvPr/>
        </p:nvGrpSpPr>
        <p:grpSpPr bwMode="auto">
          <a:xfrm>
            <a:off x="1236663" y="3897313"/>
            <a:ext cx="2462212" cy="2871787"/>
            <a:chOff x="-316" y="1441"/>
            <a:chExt cx="2120" cy="3304"/>
          </a:xfrm>
        </p:grpSpPr>
        <p:graphicFrame>
          <p:nvGraphicFramePr>
            <p:cNvPr id="68619" name="Object 5"/>
            <p:cNvGraphicFramePr>
              <a:graphicFrameLocks noChangeAspect="1"/>
            </p:cNvGraphicFramePr>
            <p:nvPr/>
          </p:nvGraphicFramePr>
          <p:xfrm>
            <a:off x="-316" y="1441"/>
            <a:ext cx="2120" cy="3304"/>
          </p:xfrm>
          <a:graphic>
            <a:graphicData uri="http://schemas.openxmlformats.org/presentationml/2006/ole">
              <mc:AlternateContent xmlns:mc="http://schemas.openxmlformats.org/markup-compatibility/2006">
                <mc:Choice xmlns:v="urn:schemas-microsoft-com:vml" Requires="v">
                  <p:oleObj spid="_x0000_s1036" name="Image" r:id="rId6" imgW="3365079" imgH="5244444" progId="Photoshop.Image.7">
                    <p:embed/>
                  </p:oleObj>
                </mc:Choice>
                <mc:Fallback>
                  <p:oleObj name="Image" r:id="rId6" imgW="3365079" imgH="5244444" progId="Photoshop.Image.7">
                    <p:embed/>
                    <p:pic>
                      <p:nvPicPr>
                        <p:cNvPr id="68619" name="Object 5"/>
                        <p:cNvPicPr>
                          <a:picLocks noChangeAspect="1" noChangeArrowheads="1"/>
                        </p:cNvPicPr>
                        <p:nvPr/>
                      </p:nvPicPr>
                      <p:blipFill>
                        <a:blip r:embed="rId7">
                          <a:lum bright="-6000" contrast="12000"/>
                          <a:extLst>
                            <a:ext uri="{28A0092B-C50C-407E-A947-70E740481C1C}">
                              <a14:useLocalDpi xmlns:a14="http://schemas.microsoft.com/office/drawing/2010/main" val="0"/>
                            </a:ext>
                          </a:extLst>
                        </a:blip>
                        <a:srcRect/>
                        <a:stretch>
                          <a:fillRect/>
                        </a:stretch>
                      </p:blipFill>
                      <p:spPr bwMode="auto">
                        <a:xfrm>
                          <a:off x="-316" y="1441"/>
                          <a:ext cx="2120" cy="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20" name="Line 6"/>
            <p:cNvSpPr>
              <a:spLocks noChangeShapeType="1"/>
            </p:cNvSpPr>
            <p:nvPr/>
          </p:nvSpPr>
          <p:spPr bwMode="auto">
            <a:xfrm flipH="1">
              <a:off x="1104" y="3744"/>
              <a:ext cx="24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68621" name="Line 7"/>
            <p:cNvSpPr>
              <a:spLocks noChangeShapeType="1"/>
            </p:cNvSpPr>
            <p:nvPr/>
          </p:nvSpPr>
          <p:spPr bwMode="auto">
            <a:xfrm flipH="1" flipV="1">
              <a:off x="288" y="3264"/>
              <a:ext cx="288" cy="2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grpSp>
      <p:sp>
        <p:nvSpPr>
          <p:cNvPr id="20" name="Rectangle 3"/>
          <p:cNvSpPr>
            <a:spLocks noChangeArrowheads="1"/>
          </p:cNvSpPr>
          <p:nvPr/>
        </p:nvSpPr>
        <p:spPr bwMode="auto">
          <a:xfrm>
            <a:off x="3921867" y="4768056"/>
            <a:ext cx="7704137"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lgn="just" eaLnBrk="1" fontAlgn="auto" hangingPunct="1">
              <a:spcBef>
                <a:spcPts val="0"/>
              </a:spcBef>
              <a:spcAft>
                <a:spcPct val="60000"/>
              </a:spcAft>
              <a:buFont typeface="Wingdings" panose="05000000000000000000" pitchFamily="2" charset="2"/>
              <a:buChar char="ü"/>
              <a:defRPr/>
            </a:pPr>
            <a:r>
              <a:rPr lang="ru-RU" altLang="ru-RU" b="1" dirty="0" smtClean="0">
                <a:solidFill>
                  <a:srgbClr val="080808"/>
                </a:solidFill>
              </a:rPr>
              <a:t> </a:t>
            </a:r>
            <a:r>
              <a:rPr lang="en-US" altLang="ru-RU" b="1" dirty="0" smtClean="0">
                <a:solidFill>
                  <a:srgbClr val="080808"/>
                </a:solidFill>
              </a:rPr>
              <a:t> </a:t>
            </a:r>
            <a:r>
              <a:rPr lang="ru-RU" altLang="ru-RU" b="1" dirty="0" smtClean="0">
                <a:solidFill>
                  <a:srgbClr val="080808"/>
                </a:solidFill>
                <a:cs typeface="Arial" panose="020B0604020202020204" pitchFamily="34" charset="0"/>
              </a:rPr>
              <a:t>Реакци</a:t>
            </a:r>
            <a:r>
              <a:rPr lang="ru-RU" altLang="ru-RU" b="1" dirty="0" smtClean="0">
                <a:solidFill>
                  <a:srgbClr val="080808"/>
                </a:solidFill>
              </a:rPr>
              <a:t>ю </a:t>
            </a:r>
            <a:r>
              <a:rPr lang="ru-RU" altLang="ru-RU" b="1" dirty="0" smtClean="0">
                <a:solidFill>
                  <a:srgbClr val="080808"/>
                </a:solidFill>
                <a:cs typeface="Arial" panose="020B0604020202020204" pitchFamily="34" charset="0"/>
              </a:rPr>
              <a:t> катализируе</a:t>
            </a:r>
            <a:r>
              <a:rPr lang="ru-RU" altLang="ru-RU" b="1" dirty="0" smtClean="0">
                <a:solidFill>
                  <a:srgbClr val="080808"/>
                </a:solidFill>
              </a:rPr>
              <a:t>т</a:t>
            </a:r>
            <a:r>
              <a:rPr lang="ru-RU" altLang="ru-RU" b="1" dirty="0" smtClean="0">
                <a:solidFill>
                  <a:srgbClr val="080808"/>
                </a:solidFill>
                <a:cs typeface="Arial" panose="020B0604020202020204" pitchFamily="34" charset="0"/>
              </a:rPr>
              <a:t> </a:t>
            </a:r>
            <a:r>
              <a:rPr lang="ru-RU" altLang="ru-RU" b="1" dirty="0" err="1" smtClean="0">
                <a:solidFill>
                  <a:srgbClr val="080808"/>
                </a:solidFill>
                <a:cs typeface="Arial" panose="020B0604020202020204" pitchFamily="34" charset="0"/>
              </a:rPr>
              <a:t>протеиндисульфидизомераза</a:t>
            </a:r>
            <a:r>
              <a:rPr lang="ru-RU" altLang="ru-RU" b="1" dirty="0" smtClean="0">
                <a:solidFill>
                  <a:srgbClr val="080808"/>
                </a:solidFill>
                <a:cs typeface="Arial" panose="020B0604020202020204" pitchFamily="34" charset="0"/>
              </a:rPr>
              <a:t> (</a:t>
            </a:r>
            <a:r>
              <a:rPr lang="en-US" altLang="ru-RU" b="1" dirty="0" smtClean="0">
                <a:solidFill>
                  <a:srgbClr val="080808"/>
                </a:solidFill>
                <a:cs typeface="Arial" panose="020B0604020202020204" pitchFamily="34" charset="0"/>
              </a:rPr>
              <a:t>PDI</a:t>
            </a:r>
            <a:r>
              <a:rPr lang="ru-RU" altLang="ru-RU" b="1" dirty="0" smtClean="0">
                <a:solidFill>
                  <a:srgbClr val="080808"/>
                </a:solidFill>
                <a:cs typeface="Arial" panose="020B0604020202020204" pitchFamily="34" charset="0"/>
              </a:rPr>
              <a:t>)</a:t>
            </a:r>
            <a:r>
              <a:rPr lang="ru-RU" altLang="ru-RU" b="1" dirty="0" smtClean="0">
                <a:solidFill>
                  <a:srgbClr val="080808"/>
                </a:solidFill>
              </a:rPr>
              <a:t>.</a:t>
            </a:r>
            <a:r>
              <a:rPr lang="ru-RU" altLang="ru-RU" b="1" dirty="0" smtClean="0">
                <a:solidFill>
                  <a:srgbClr val="080808"/>
                </a:solidFill>
                <a:cs typeface="Arial" panose="020B0604020202020204" pitchFamily="34" charset="0"/>
              </a:rPr>
              <a:t> </a:t>
            </a:r>
            <a:endParaRPr lang="ru-RU" altLang="ru-RU" b="1" dirty="0" smtClean="0">
              <a:solidFill>
                <a:srgbClr val="080808"/>
              </a:solidFill>
            </a:endParaRPr>
          </a:p>
          <a:p>
            <a:pPr marL="342900" indent="-342900" algn="just" eaLnBrk="1" fontAlgn="auto" hangingPunct="1">
              <a:spcBef>
                <a:spcPts val="0"/>
              </a:spcBef>
              <a:spcAft>
                <a:spcPct val="60000"/>
              </a:spcAft>
              <a:buFont typeface="Wingdings" panose="05000000000000000000" pitchFamily="2" charset="2"/>
              <a:buChar char="ü"/>
              <a:defRPr/>
            </a:pPr>
            <a:r>
              <a:rPr lang="ru-RU" altLang="ru-RU" b="1" dirty="0" smtClean="0">
                <a:solidFill>
                  <a:srgbClr val="000000"/>
                </a:solidFill>
              </a:rPr>
              <a:t> </a:t>
            </a:r>
            <a:r>
              <a:rPr lang="en-US" altLang="ru-RU" b="1" dirty="0" smtClean="0">
                <a:solidFill>
                  <a:srgbClr val="000000"/>
                </a:solidFill>
              </a:rPr>
              <a:t> </a:t>
            </a:r>
            <a:r>
              <a:rPr lang="en-US" altLang="ru-RU" b="1" dirty="0" smtClean="0">
                <a:solidFill>
                  <a:srgbClr val="000000"/>
                </a:solidFill>
                <a:cs typeface="Arial" panose="020B0604020202020204" pitchFamily="34" charset="0"/>
              </a:rPr>
              <a:t>PDI</a:t>
            </a:r>
            <a:r>
              <a:rPr lang="ru-RU" altLang="ru-RU" b="1" dirty="0" smtClean="0">
                <a:solidFill>
                  <a:srgbClr val="000000"/>
                </a:solidFill>
                <a:cs typeface="Arial" panose="020B0604020202020204" pitchFamily="34" charset="0"/>
              </a:rPr>
              <a:t> обладает </a:t>
            </a:r>
            <a:r>
              <a:rPr lang="ru-RU" altLang="ru-RU" b="1" dirty="0" err="1" smtClean="0">
                <a:solidFill>
                  <a:srgbClr val="000000"/>
                </a:solidFill>
                <a:cs typeface="Arial" panose="020B0604020202020204" pitchFamily="34" charset="0"/>
              </a:rPr>
              <a:t>дисульфидизомеразной</a:t>
            </a:r>
            <a:r>
              <a:rPr lang="ru-RU" altLang="ru-RU" b="1" dirty="0" smtClean="0">
                <a:solidFill>
                  <a:srgbClr val="000000"/>
                </a:solidFill>
                <a:cs typeface="Arial" panose="020B0604020202020204" pitchFamily="34" charset="0"/>
              </a:rPr>
              <a:t> и </a:t>
            </a:r>
            <a:r>
              <a:rPr lang="ru-RU" altLang="ru-RU" b="1" dirty="0" err="1" smtClean="0">
                <a:solidFill>
                  <a:srgbClr val="000000"/>
                </a:solidFill>
                <a:cs typeface="Arial" panose="020B0604020202020204" pitchFamily="34" charset="0"/>
              </a:rPr>
              <a:t>оксидоредуктазной</a:t>
            </a:r>
            <a:r>
              <a:rPr lang="ru-RU" altLang="ru-RU" b="1" dirty="0" smtClean="0">
                <a:solidFill>
                  <a:srgbClr val="000000"/>
                </a:solidFill>
                <a:cs typeface="Arial" panose="020B0604020202020204" pitchFamily="34" charset="0"/>
              </a:rPr>
              <a:t> активностями</a:t>
            </a:r>
            <a:r>
              <a:rPr lang="ru-RU" altLang="ru-RU" b="1" dirty="0" smtClean="0">
                <a:solidFill>
                  <a:srgbClr val="000000"/>
                </a:solidFill>
              </a:rPr>
              <a:t>,</a:t>
            </a:r>
            <a:r>
              <a:rPr lang="ru-RU" altLang="ru-RU" b="1" dirty="0" smtClean="0">
                <a:solidFill>
                  <a:srgbClr val="000000"/>
                </a:solidFill>
                <a:cs typeface="Arial" panose="020B0604020202020204" pitchFamily="34" charset="0"/>
              </a:rPr>
              <a:t> содержит два каталитических </a:t>
            </a:r>
            <a:r>
              <a:rPr lang="ru-RU" altLang="ru-RU" b="1" dirty="0" err="1" smtClean="0">
                <a:solidFill>
                  <a:srgbClr val="000000"/>
                </a:solidFill>
                <a:cs typeface="Arial" panose="020B0604020202020204" pitchFamily="34" charset="0"/>
              </a:rPr>
              <a:t>тиоредоксиновых</a:t>
            </a:r>
            <a:r>
              <a:rPr lang="ru-RU" altLang="ru-RU" b="1" dirty="0" smtClean="0">
                <a:solidFill>
                  <a:srgbClr val="000000"/>
                </a:solidFill>
                <a:cs typeface="Arial" panose="020B0604020202020204" pitchFamily="34" charset="0"/>
              </a:rPr>
              <a:t> домена</a:t>
            </a:r>
            <a:r>
              <a:rPr lang="ru-RU" altLang="ru-RU" b="1" dirty="0" smtClean="0">
                <a:solidFill>
                  <a:srgbClr val="000000"/>
                </a:solidFill>
              </a:rPr>
              <a:t> и </a:t>
            </a:r>
            <a:r>
              <a:rPr lang="ru-RU" altLang="ru-RU" b="1" dirty="0" smtClean="0">
                <a:solidFill>
                  <a:srgbClr val="000000"/>
                </a:solidFill>
                <a:cs typeface="Arial" panose="020B0604020202020204" pitchFamily="34" charset="0"/>
              </a:rPr>
              <a:t>домен, отвечающий за белок-белковые взаимодействия. </a:t>
            </a:r>
          </a:p>
        </p:txBody>
      </p:sp>
      <p:sp>
        <p:nvSpPr>
          <p:cNvPr id="21" name="Rectangle 1024"/>
          <p:cNvSpPr txBox="1">
            <a:spLocks noChangeArrowheads="1"/>
          </p:cNvSpPr>
          <p:nvPr/>
        </p:nvSpPr>
        <p:spPr>
          <a:xfrm>
            <a:off x="4649831" y="4026607"/>
            <a:ext cx="6765925" cy="7921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ru-RU" altLang="ru-RU" sz="2800" b="1" dirty="0" smtClean="0">
                <a:solidFill>
                  <a:schemeClr val="accent1">
                    <a:lumMod val="50000"/>
                  </a:schemeClr>
                </a:solidFill>
                <a:effectLst>
                  <a:outerShdw blurRad="38100" dist="38100" dir="2700000" algn="tl">
                    <a:srgbClr val="000000">
                      <a:alpha val="43137"/>
                    </a:srgbClr>
                  </a:outerShdw>
                </a:effectLst>
                <a:latin typeface="+mn-lt"/>
              </a:rPr>
              <a:t>Образование </a:t>
            </a:r>
            <a:r>
              <a:rPr lang="en-US" altLang="ru-RU" sz="2800" b="1" dirty="0" smtClean="0">
                <a:solidFill>
                  <a:schemeClr val="accent1">
                    <a:lumMod val="50000"/>
                  </a:schemeClr>
                </a:solidFill>
                <a:effectLst>
                  <a:outerShdw blurRad="38100" dist="38100" dir="2700000" algn="tl">
                    <a:srgbClr val="000000">
                      <a:alpha val="43137"/>
                    </a:srgbClr>
                  </a:outerShdw>
                </a:effectLst>
                <a:latin typeface="+mn-lt"/>
              </a:rPr>
              <a:t>S</a:t>
            </a:r>
            <a:r>
              <a:rPr lang="ru-RU" altLang="ru-RU" sz="2800" b="1" dirty="0" smtClean="0">
                <a:solidFill>
                  <a:schemeClr val="accent1">
                    <a:lumMod val="50000"/>
                  </a:schemeClr>
                </a:solidFill>
                <a:effectLst>
                  <a:outerShdw blurRad="38100" dist="38100" dir="2700000" algn="tl">
                    <a:srgbClr val="000000">
                      <a:alpha val="43137"/>
                    </a:srgbClr>
                  </a:outerShdw>
                </a:effectLst>
                <a:latin typeface="+mn-lt"/>
              </a:rPr>
              <a:t>-</a:t>
            </a:r>
            <a:r>
              <a:rPr lang="en-US" altLang="ru-RU" sz="2800" b="1" dirty="0" smtClean="0">
                <a:solidFill>
                  <a:schemeClr val="accent1">
                    <a:lumMod val="50000"/>
                  </a:schemeClr>
                </a:solidFill>
                <a:effectLst>
                  <a:outerShdw blurRad="38100" dist="38100" dir="2700000" algn="tl">
                    <a:srgbClr val="000000">
                      <a:alpha val="43137"/>
                    </a:srgbClr>
                  </a:outerShdw>
                </a:effectLst>
                <a:latin typeface="+mn-lt"/>
              </a:rPr>
              <a:t>S</a:t>
            </a:r>
            <a:r>
              <a:rPr lang="ru-RU" altLang="ru-RU" sz="2800" b="1" dirty="0" smtClean="0">
                <a:solidFill>
                  <a:schemeClr val="accent1">
                    <a:lumMod val="50000"/>
                  </a:schemeClr>
                </a:solidFill>
                <a:effectLst>
                  <a:outerShdw blurRad="38100" dist="38100" dir="2700000" algn="tl">
                    <a:srgbClr val="000000">
                      <a:alpha val="43137"/>
                    </a:srgbClr>
                  </a:outerShdw>
                </a:effectLst>
                <a:latin typeface="+mn-lt"/>
              </a:rPr>
              <a:t> связей</a:t>
            </a:r>
            <a:r>
              <a:rPr lang="en-US" altLang="ru-RU" sz="2800" b="1" dirty="0" smtClean="0">
                <a:solidFill>
                  <a:schemeClr val="accent1">
                    <a:lumMod val="50000"/>
                  </a:schemeClr>
                </a:solidFill>
                <a:effectLst>
                  <a:outerShdw blurRad="38100" dist="38100" dir="2700000" algn="tl">
                    <a:srgbClr val="000000">
                      <a:alpha val="43137"/>
                    </a:srgbClr>
                  </a:outerShdw>
                </a:effectLst>
                <a:latin typeface="+mn-lt"/>
              </a:rPr>
              <a:t> </a:t>
            </a:r>
            <a:r>
              <a:rPr lang="ru-RU" altLang="ru-RU" sz="2800" b="1" dirty="0" smtClean="0">
                <a:solidFill>
                  <a:schemeClr val="accent1">
                    <a:lumMod val="50000"/>
                  </a:schemeClr>
                </a:solidFill>
                <a:effectLst>
                  <a:outerShdw blurRad="38100" dist="38100" dir="2700000" algn="tl">
                    <a:srgbClr val="000000">
                      <a:alpha val="43137"/>
                    </a:srgbClr>
                  </a:outerShdw>
                </a:effectLst>
                <a:latin typeface="+mn-lt"/>
              </a:rPr>
              <a:t>в белках эукариот</a:t>
            </a:r>
            <a:endParaRPr lang="ru-RU" altLang="ru-RU" sz="2800" b="1" dirty="0">
              <a:solidFill>
                <a:schemeClr val="accent1">
                  <a:lumMod val="50000"/>
                </a:schemeClr>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999291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770341" y="215640"/>
            <a:ext cx="10199687" cy="1435100"/>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latin typeface="+mn-lt"/>
              </a:rPr>
              <a:t>Присоединение липидных  компонентов (мембранных якорей)</a:t>
            </a:r>
            <a:br>
              <a:rPr lang="ru-RU" altLang="ru-RU" sz="2800" b="1" dirty="0">
                <a:solidFill>
                  <a:schemeClr val="accent1">
                    <a:lumMod val="50000"/>
                  </a:schemeClr>
                </a:solidFill>
                <a:effectLst>
                  <a:outerShdw blurRad="38100" dist="38100" dir="2700000" algn="tl">
                    <a:srgbClr val="000000">
                      <a:alpha val="43137"/>
                    </a:srgbClr>
                  </a:outerShdw>
                </a:effectLst>
                <a:latin typeface="+mn-lt"/>
              </a:rPr>
            </a:br>
            <a:r>
              <a:rPr lang="ru-RU" altLang="ru-RU" sz="2800" b="1" dirty="0">
                <a:solidFill>
                  <a:schemeClr val="accent1">
                    <a:lumMod val="50000"/>
                  </a:schemeClr>
                </a:solidFill>
                <a:effectLst>
                  <a:outerShdw blurRad="38100" dist="38100" dir="2700000" algn="tl">
                    <a:srgbClr val="000000">
                      <a:alpha val="43137"/>
                    </a:srgbClr>
                  </a:outerShdw>
                </a:effectLst>
                <a:latin typeface="+mn-lt"/>
              </a:rPr>
              <a:t> Модификация </a:t>
            </a:r>
            <a:r>
              <a:rPr lang="en-US" altLang="ru-RU" sz="2800" b="1" dirty="0">
                <a:solidFill>
                  <a:schemeClr val="accent1">
                    <a:lumMod val="50000"/>
                  </a:schemeClr>
                </a:solidFill>
                <a:effectLst>
                  <a:outerShdw blurRad="38100" dist="38100" dir="2700000" algn="tl">
                    <a:srgbClr val="000000">
                      <a:alpha val="43137"/>
                    </a:srgbClr>
                  </a:outerShdw>
                </a:effectLst>
                <a:latin typeface="+mn-lt"/>
              </a:rPr>
              <a:t>N-</a:t>
            </a:r>
            <a:r>
              <a:rPr lang="ru-RU" altLang="ru-RU" sz="2800" b="1" dirty="0">
                <a:solidFill>
                  <a:schemeClr val="accent1">
                    <a:lumMod val="50000"/>
                  </a:schemeClr>
                </a:solidFill>
                <a:effectLst>
                  <a:outerShdw blurRad="38100" dist="38100" dir="2700000" algn="tl">
                    <a:srgbClr val="000000">
                      <a:alpha val="43137"/>
                    </a:srgbClr>
                  </a:outerShdw>
                </a:effectLst>
                <a:latin typeface="+mn-lt"/>
              </a:rPr>
              <a:t>конца</a:t>
            </a:r>
          </a:p>
        </p:txBody>
      </p:sp>
      <p:sp>
        <p:nvSpPr>
          <p:cNvPr id="35843" name="Rectangle 3"/>
          <p:cNvSpPr>
            <a:spLocks noChangeArrowheads="1"/>
          </p:cNvSpPr>
          <p:nvPr/>
        </p:nvSpPr>
        <p:spPr bwMode="auto">
          <a:xfrm>
            <a:off x="1676400" y="1905000"/>
            <a:ext cx="8839200" cy="489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eaLnBrk="1" fontAlgn="auto" hangingPunct="1">
              <a:spcBef>
                <a:spcPts val="0"/>
              </a:spcBef>
              <a:spcAft>
                <a:spcPts val="0"/>
              </a:spcAft>
              <a:buFontTx/>
              <a:buAutoNum type="arabicPeriod"/>
              <a:defRPr/>
            </a:pPr>
            <a:r>
              <a:rPr lang="en-US" altLang="ru-RU" sz="2000" b="1" i="1" u="sng" dirty="0">
                <a:latin typeface="Arial" charset="0"/>
                <a:cs typeface="Arial" charset="0"/>
              </a:rPr>
              <a:t>N</a:t>
            </a:r>
            <a:r>
              <a:rPr lang="ru-RU" altLang="ru-RU" sz="2000" b="1" i="1" u="sng" dirty="0">
                <a:latin typeface="Arial" charset="0"/>
                <a:cs typeface="Arial" charset="0"/>
              </a:rPr>
              <a:t>-</a:t>
            </a:r>
            <a:r>
              <a:rPr lang="ru-RU" altLang="ru-RU" sz="2000" b="1" i="1" u="sng" dirty="0" err="1">
                <a:latin typeface="Arial" charset="0"/>
                <a:cs typeface="Arial" charset="0"/>
              </a:rPr>
              <a:t>миристоилирование</a:t>
            </a:r>
            <a:r>
              <a:rPr lang="ru-RU" altLang="ru-RU" sz="2000" b="1" u="sng" dirty="0">
                <a:latin typeface="Arial" charset="0"/>
                <a:cs typeface="Arial" charset="0"/>
              </a:rPr>
              <a:t> </a:t>
            </a:r>
            <a:r>
              <a:rPr lang="ru-RU" altLang="ru-RU" sz="2000" b="1" dirty="0">
                <a:latin typeface="Arial" charset="0"/>
                <a:cs typeface="Arial" charset="0"/>
              </a:rPr>
              <a:t>– ковалентное</a:t>
            </a:r>
            <a:r>
              <a:rPr lang="ru-RU" altLang="ru-RU" sz="2000" b="1" dirty="0">
                <a:latin typeface="Arial" charset="0"/>
              </a:rPr>
              <a:t> присоединение </a:t>
            </a:r>
            <a:r>
              <a:rPr lang="ru-RU" altLang="ru-RU" sz="2000" b="1" dirty="0">
                <a:latin typeface="Arial" charset="0"/>
                <a:cs typeface="Arial" charset="0"/>
              </a:rPr>
              <a:t>остатка </a:t>
            </a:r>
            <a:r>
              <a:rPr lang="ru-RU" altLang="ru-RU" sz="2000" b="1" dirty="0" err="1">
                <a:latin typeface="Arial" charset="0"/>
                <a:cs typeface="Arial" charset="0"/>
              </a:rPr>
              <a:t>миристиновой</a:t>
            </a:r>
            <a:r>
              <a:rPr lang="ru-RU" altLang="ru-RU" sz="2000" b="1" dirty="0">
                <a:latin typeface="Arial" charset="0"/>
                <a:cs typeface="Arial" charset="0"/>
              </a:rPr>
              <a:t> кислоты </a:t>
            </a:r>
            <a:r>
              <a:rPr lang="ru-RU" altLang="ru-RU" sz="2000" b="1" dirty="0">
                <a:latin typeface="Arial" charset="0"/>
              </a:rPr>
              <a:t>(С</a:t>
            </a:r>
            <a:r>
              <a:rPr lang="ru-RU" altLang="ru-RU" sz="2000" b="1" baseline="-25000" dirty="0">
                <a:latin typeface="Arial" charset="0"/>
              </a:rPr>
              <a:t>14</a:t>
            </a:r>
            <a:r>
              <a:rPr lang="ru-RU" altLang="ru-RU" sz="2000" b="1" dirty="0">
                <a:latin typeface="Arial" charset="0"/>
              </a:rPr>
              <a:t>),                              </a:t>
            </a:r>
          </a:p>
          <a:p>
            <a:pPr eaLnBrk="1" fontAlgn="auto" hangingPunct="1">
              <a:spcBef>
                <a:spcPts val="0"/>
              </a:spcBef>
              <a:spcAft>
                <a:spcPts val="0"/>
              </a:spcAft>
              <a:defRPr/>
            </a:pPr>
            <a:r>
              <a:rPr lang="ru-RU" altLang="ru-RU" sz="2000" b="1" dirty="0">
                <a:latin typeface="Arial" charset="0"/>
                <a:cs typeface="Arial" charset="0"/>
              </a:rPr>
              <a:t>катализируемое </a:t>
            </a:r>
            <a:r>
              <a:rPr lang="ru-RU" altLang="ru-RU" sz="2000" b="1" dirty="0" err="1">
                <a:solidFill>
                  <a:srgbClr val="CC0000"/>
                </a:solidFill>
                <a:latin typeface="Arial" charset="0"/>
                <a:cs typeface="Arial" charset="0"/>
              </a:rPr>
              <a:t>миристоилтрансферазой</a:t>
            </a:r>
            <a:r>
              <a:rPr lang="ru-RU" altLang="ru-RU" sz="2000" b="1" i="1" dirty="0">
                <a:latin typeface="Arial" charset="0"/>
                <a:cs typeface="Arial" charset="0"/>
              </a:rPr>
              <a:t> </a:t>
            </a:r>
            <a:r>
              <a:rPr lang="ru-RU" altLang="ru-RU" sz="2000" b="1" i="1" dirty="0">
                <a:latin typeface="Arial" charset="0"/>
              </a:rPr>
              <a:t>.</a:t>
            </a:r>
            <a:r>
              <a:rPr lang="ru-RU" altLang="ru-RU" sz="2000" b="1" i="1" dirty="0">
                <a:solidFill>
                  <a:srgbClr val="008000"/>
                </a:solidFill>
                <a:latin typeface="Arial" charset="0"/>
              </a:rPr>
              <a:t> </a:t>
            </a:r>
            <a:endParaRPr lang="en-US" altLang="ru-RU" sz="2000" b="1" i="1" dirty="0">
              <a:solidFill>
                <a:srgbClr val="008000"/>
              </a:solidFill>
              <a:latin typeface="Arial" charset="0"/>
            </a:endParaRPr>
          </a:p>
          <a:p>
            <a:pPr eaLnBrk="1" fontAlgn="auto" hangingPunct="1">
              <a:spcBef>
                <a:spcPts val="0"/>
              </a:spcBef>
              <a:spcAft>
                <a:spcPts val="0"/>
              </a:spcAft>
              <a:defRPr/>
            </a:pPr>
            <a:r>
              <a:rPr lang="ru-RU" altLang="ru-RU" sz="2000" b="1" dirty="0">
                <a:latin typeface="Arial" charset="0"/>
              </a:rPr>
              <a:t>Модификация периферических мембранных белков происходит</a:t>
            </a:r>
            <a:r>
              <a:rPr lang="ru-RU" altLang="ru-RU" sz="2000" b="1" i="1" dirty="0">
                <a:solidFill>
                  <a:srgbClr val="008000"/>
                </a:solidFill>
                <a:latin typeface="Arial" charset="0"/>
              </a:rPr>
              <a:t> </a:t>
            </a:r>
            <a:r>
              <a:rPr lang="ru-RU" altLang="ru-RU" sz="2000" b="1" dirty="0">
                <a:latin typeface="Arial" charset="0"/>
              </a:rPr>
              <a:t>во время или сразу после трансляции. </a:t>
            </a:r>
          </a:p>
          <a:p>
            <a:pPr eaLnBrk="1" fontAlgn="auto" hangingPunct="1">
              <a:spcBef>
                <a:spcPts val="0"/>
              </a:spcBef>
              <a:spcAft>
                <a:spcPts val="0"/>
              </a:spcAft>
              <a:defRPr/>
            </a:pPr>
            <a:r>
              <a:rPr lang="ru-RU" altLang="ru-RU" sz="2000" b="1" dirty="0">
                <a:latin typeface="Arial" charset="0"/>
              </a:rPr>
              <a:t>Д</a:t>
            </a:r>
            <a:r>
              <a:rPr lang="ru-RU" altLang="ru-RU" sz="2000" b="1" dirty="0">
                <a:latin typeface="Arial" charset="0"/>
                <a:cs typeface="Arial" charset="0"/>
              </a:rPr>
              <a:t>ля белков</a:t>
            </a:r>
            <a:r>
              <a:rPr lang="ru-RU" altLang="ru-RU" sz="2000" b="1" dirty="0">
                <a:latin typeface="Arial" charset="0"/>
              </a:rPr>
              <a:t>-</a:t>
            </a:r>
            <a:r>
              <a:rPr lang="ru-RU" altLang="ru-RU" sz="2000" b="1" dirty="0">
                <a:latin typeface="Arial" charset="0"/>
                <a:cs typeface="Arial" charset="0"/>
              </a:rPr>
              <a:t>субстратов </a:t>
            </a:r>
            <a:r>
              <a:rPr lang="ru-RU" altLang="ru-RU" sz="2000" b="1" dirty="0">
                <a:latin typeface="Arial" charset="0"/>
              </a:rPr>
              <a:t>(</a:t>
            </a:r>
            <a:r>
              <a:rPr lang="en-US" altLang="ru-RU" sz="2000" b="1" dirty="0">
                <a:latin typeface="Arial" charset="0"/>
              </a:rPr>
              <a:t>G-</a:t>
            </a:r>
            <a:r>
              <a:rPr lang="ru-RU" altLang="ru-RU" sz="2000" b="1" dirty="0">
                <a:latin typeface="Arial" charset="0"/>
              </a:rPr>
              <a:t>белков, </a:t>
            </a:r>
            <a:r>
              <a:rPr lang="ru-RU" altLang="ru-RU" sz="2000" b="1" dirty="0" err="1">
                <a:latin typeface="Arial" charset="0"/>
              </a:rPr>
              <a:t>коровых</a:t>
            </a:r>
            <a:r>
              <a:rPr lang="ru-RU" altLang="ru-RU" sz="2000" b="1" dirty="0">
                <a:latin typeface="Arial" charset="0"/>
              </a:rPr>
              <a:t> вирусных белков</a:t>
            </a:r>
            <a:r>
              <a:rPr lang="en-US" altLang="ru-RU" sz="2000" b="1" dirty="0">
                <a:latin typeface="Arial" charset="0"/>
              </a:rPr>
              <a:t>) </a:t>
            </a:r>
            <a:r>
              <a:rPr lang="ru-RU" altLang="ru-RU" sz="2000" b="1" dirty="0">
                <a:latin typeface="Arial" charset="0"/>
                <a:cs typeface="Arial" charset="0"/>
              </a:rPr>
              <a:t>характерна определенная последовательность </a:t>
            </a:r>
            <a:r>
              <a:rPr lang="en-US" altLang="ru-RU" sz="2000" b="1" dirty="0">
                <a:latin typeface="Arial" charset="0"/>
                <a:cs typeface="Arial" charset="0"/>
              </a:rPr>
              <a:t>N</a:t>
            </a:r>
            <a:r>
              <a:rPr lang="ru-RU" altLang="ru-RU" sz="2000" b="1" dirty="0">
                <a:latin typeface="Arial" charset="0"/>
                <a:cs typeface="Arial" charset="0"/>
              </a:rPr>
              <a:t>-концевых аминокислот. </a:t>
            </a:r>
            <a:endParaRPr lang="ru-RU" altLang="ru-RU" sz="2000" b="1" dirty="0">
              <a:latin typeface="Arial" charset="0"/>
            </a:endParaRPr>
          </a:p>
          <a:p>
            <a:pPr marL="457200" indent="-457200" eaLnBrk="1" fontAlgn="auto" hangingPunct="1">
              <a:spcBef>
                <a:spcPts val="0"/>
              </a:spcBef>
              <a:spcAft>
                <a:spcPts val="0"/>
              </a:spcAft>
              <a:defRPr/>
            </a:pPr>
            <a:r>
              <a:rPr lang="ru-RU" altLang="ru-RU" sz="2000" b="1" dirty="0">
                <a:latin typeface="Arial" charset="0"/>
              </a:rPr>
              <a:t>    </a:t>
            </a:r>
          </a:p>
          <a:p>
            <a:pPr marL="457200" indent="-457200" eaLnBrk="1" fontAlgn="auto" hangingPunct="1">
              <a:spcBef>
                <a:spcPts val="0"/>
              </a:spcBef>
              <a:spcAft>
                <a:spcPts val="0"/>
              </a:spcAft>
              <a:defRPr/>
            </a:pPr>
            <a:r>
              <a:rPr lang="ru-RU" altLang="ru-RU" sz="2000" b="1" dirty="0">
                <a:latin typeface="Arial" charset="0"/>
              </a:rPr>
              <a:t>    </a:t>
            </a:r>
            <a:r>
              <a:rPr lang="ru-RU" altLang="ru-RU" sz="2000" b="1" u="sng" dirty="0">
                <a:solidFill>
                  <a:srgbClr val="0000CC"/>
                </a:solidFill>
                <a:latin typeface="Arial" charset="0"/>
              </a:rPr>
              <a:t>Глицин</a:t>
            </a:r>
            <a:r>
              <a:rPr lang="ru-RU" altLang="ru-RU" sz="2000" b="1" dirty="0">
                <a:solidFill>
                  <a:srgbClr val="0000CC"/>
                </a:solidFill>
                <a:latin typeface="Arial" charset="0"/>
              </a:rPr>
              <a:t> –</a:t>
            </a:r>
            <a:r>
              <a:rPr lang="en-US" altLang="ru-RU" sz="2000" b="1" dirty="0">
                <a:solidFill>
                  <a:srgbClr val="0000CC"/>
                </a:solidFill>
                <a:latin typeface="Arial" charset="0"/>
              </a:rPr>
              <a:t> </a:t>
            </a:r>
            <a:r>
              <a:rPr lang="ru-RU" altLang="ru-RU" sz="2000" b="1" dirty="0">
                <a:solidFill>
                  <a:srgbClr val="0000CC"/>
                </a:solidFill>
                <a:latin typeface="Arial" charset="0"/>
              </a:rPr>
              <a:t>(кроме заряженных</a:t>
            </a:r>
            <a:r>
              <a:rPr lang="en-US" altLang="ru-RU" sz="2000" b="1" dirty="0">
                <a:solidFill>
                  <a:srgbClr val="0000CC"/>
                </a:solidFill>
                <a:latin typeface="Arial" charset="0"/>
              </a:rPr>
              <a:t>/</a:t>
            </a:r>
            <a:r>
              <a:rPr lang="ru-RU" altLang="ru-RU" sz="2000" b="1" dirty="0">
                <a:solidFill>
                  <a:srgbClr val="0000CC"/>
                </a:solidFill>
                <a:latin typeface="Arial" charset="0"/>
              </a:rPr>
              <a:t> ароматических</a:t>
            </a:r>
            <a:r>
              <a:rPr lang="en-US" altLang="ru-RU" sz="2000" b="1" dirty="0">
                <a:solidFill>
                  <a:srgbClr val="0000CC"/>
                </a:solidFill>
                <a:latin typeface="Arial" charset="0"/>
              </a:rPr>
              <a:t>/</a:t>
            </a:r>
            <a:r>
              <a:rPr lang="ru-RU" altLang="ru-RU" sz="2000" b="1" dirty="0">
                <a:solidFill>
                  <a:srgbClr val="0000CC"/>
                </a:solidFill>
                <a:latin typeface="Arial" charset="0"/>
              </a:rPr>
              <a:t> </a:t>
            </a:r>
            <a:r>
              <a:rPr lang="ru-RU" altLang="ru-RU" sz="2000" b="1" dirty="0" err="1">
                <a:solidFill>
                  <a:srgbClr val="0000CC"/>
                </a:solidFill>
                <a:latin typeface="Arial" charset="0"/>
              </a:rPr>
              <a:t>пролина</a:t>
            </a:r>
            <a:r>
              <a:rPr lang="ru-RU" altLang="ru-RU" sz="2000" b="1" dirty="0">
                <a:solidFill>
                  <a:srgbClr val="0000CC"/>
                </a:solidFill>
                <a:latin typeface="Arial" charset="0"/>
              </a:rPr>
              <a:t>) – Х – Х –</a:t>
            </a:r>
            <a:r>
              <a:rPr lang="en-US" altLang="ru-RU" sz="2000" b="1" dirty="0">
                <a:solidFill>
                  <a:srgbClr val="0000CC"/>
                </a:solidFill>
                <a:latin typeface="Arial" charset="0"/>
              </a:rPr>
              <a:t> </a:t>
            </a:r>
            <a:r>
              <a:rPr lang="ru-RU" altLang="ru-RU" sz="2000" b="1" dirty="0">
                <a:solidFill>
                  <a:srgbClr val="0000CC"/>
                </a:solidFill>
                <a:latin typeface="Arial" charset="0"/>
              </a:rPr>
              <a:t>(</a:t>
            </a:r>
            <a:r>
              <a:rPr lang="ru-RU" altLang="ru-RU" sz="2000" b="1" u="sng" dirty="0" err="1">
                <a:solidFill>
                  <a:srgbClr val="0000CC"/>
                </a:solidFill>
                <a:latin typeface="Arial" charset="0"/>
              </a:rPr>
              <a:t>серин</a:t>
            </a:r>
            <a:r>
              <a:rPr lang="en-US" altLang="ru-RU" sz="2000" b="1" dirty="0">
                <a:solidFill>
                  <a:srgbClr val="0000CC"/>
                </a:solidFill>
                <a:latin typeface="Arial" charset="0"/>
              </a:rPr>
              <a:t>/</a:t>
            </a:r>
            <a:r>
              <a:rPr lang="ru-RU" altLang="ru-RU" sz="2000" b="1" dirty="0">
                <a:solidFill>
                  <a:srgbClr val="0000CC"/>
                </a:solidFill>
                <a:latin typeface="Arial" charset="0"/>
              </a:rPr>
              <a:t> </a:t>
            </a:r>
            <a:r>
              <a:rPr lang="ru-RU" altLang="ru-RU" sz="2000" b="1" dirty="0" err="1">
                <a:solidFill>
                  <a:srgbClr val="0000CC"/>
                </a:solidFill>
                <a:latin typeface="Arial" charset="0"/>
                <a:cs typeface="Arial" charset="0"/>
              </a:rPr>
              <a:t>треонин</a:t>
            </a:r>
            <a:r>
              <a:rPr lang="en-US" altLang="ru-RU" sz="2000" b="1" dirty="0">
                <a:solidFill>
                  <a:srgbClr val="0000CC"/>
                </a:solidFill>
                <a:latin typeface="Arial" charset="0"/>
                <a:cs typeface="Arial" charset="0"/>
              </a:rPr>
              <a:t>/</a:t>
            </a:r>
            <a:r>
              <a:rPr lang="ru-RU" altLang="ru-RU" sz="2000" b="1" dirty="0">
                <a:solidFill>
                  <a:srgbClr val="0000CC"/>
                </a:solidFill>
                <a:latin typeface="Arial" charset="0"/>
                <a:cs typeface="Arial" charset="0"/>
              </a:rPr>
              <a:t> </a:t>
            </a:r>
            <a:r>
              <a:rPr lang="ru-RU" altLang="ru-RU" sz="2000" b="1" dirty="0" err="1">
                <a:solidFill>
                  <a:srgbClr val="0000CC"/>
                </a:solidFill>
                <a:latin typeface="Arial" charset="0"/>
                <a:cs typeface="Arial" charset="0"/>
              </a:rPr>
              <a:t>аланин</a:t>
            </a:r>
            <a:r>
              <a:rPr lang="en-US" altLang="ru-RU" sz="2000" b="1" dirty="0">
                <a:solidFill>
                  <a:srgbClr val="0000CC"/>
                </a:solidFill>
                <a:latin typeface="Arial" charset="0"/>
                <a:cs typeface="Arial" charset="0"/>
              </a:rPr>
              <a:t>/</a:t>
            </a:r>
            <a:r>
              <a:rPr lang="ru-RU" altLang="ru-RU" sz="2000" b="1" dirty="0">
                <a:solidFill>
                  <a:srgbClr val="0000CC"/>
                </a:solidFill>
                <a:latin typeface="Arial" charset="0"/>
                <a:cs typeface="Arial" charset="0"/>
              </a:rPr>
              <a:t> глицин</a:t>
            </a:r>
            <a:r>
              <a:rPr lang="en-US" altLang="ru-RU" sz="2000" b="1" dirty="0">
                <a:solidFill>
                  <a:srgbClr val="0000CC"/>
                </a:solidFill>
                <a:latin typeface="Arial" charset="0"/>
                <a:cs typeface="Arial" charset="0"/>
              </a:rPr>
              <a:t>/</a:t>
            </a:r>
            <a:r>
              <a:rPr lang="ru-RU" altLang="ru-RU" sz="2000" b="1" dirty="0">
                <a:solidFill>
                  <a:srgbClr val="0000CC"/>
                </a:solidFill>
                <a:latin typeface="Arial" charset="0"/>
                <a:cs typeface="Arial" charset="0"/>
              </a:rPr>
              <a:t> цистеин</a:t>
            </a:r>
            <a:r>
              <a:rPr lang="en-US" altLang="ru-RU" sz="2000" b="1" dirty="0">
                <a:solidFill>
                  <a:srgbClr val="0000CC"/>
                </a:solidFill>
                <a:latin typeface="Arial" charset="0"/>
                <a:cs typeface="Arial" charset="0"/>
              </a:rPr>
              <a:t>/</a:t>
            </a:r>
            <a:r>
              <a:rPr lang="ru-RU" altLang="ru-RU" sz="2000" b="1" dirty="0">
                <a:solidFill>
                  <a:srgbClr val="0000CC"/>
                </a:solidFill>
                <a:latin typeface="Arial" charset="0"/>
                <a:cs typeface="Arial" charset="0"/>
              </a:rPr>
              <a:t> аспарагин)</a:t>
            </a:r>
            <a:r>
              <a:rPr lang="ru-RU" altLang="ru-RU" sz="2000" b="1" dirty="0">
                <a:solidFill>
                  <a:srgbClr val="0000CC"/>
                </a:solidFill>
                <a:latin typeface="Arial" charset="0"/>
              </a:rPr>
              <a:t> – кроме </a:t>
            </a:r>
            <a:r>
              <a:rPr lang="ru-RU" altLang="ru-RU" sz="2000" b="1" dirty="0" err="1">
                <a:solidFill>
                  <a:srgbClr val="0000CC"/>
                </a:solidFill>
                <a:latin typeface="Arial" charset="0"/>
              </a:rPr>
              <a:t>пролина</a:t>
            </a:r>
            <a:r>
              <a:rPr lang="ru-RU" altLang="ru-RU" sz="2000" b="1" dirty="0">
                <a:solidFill>
                  <a:srgbClr val="0000CC"/>
                </a:solidFill>
                <a:latin typeface="Arial" charset="0"/>
              </a:rPr>
              <a:t>. </a:t>
            </a:r>
            <a:r>
              <a:rPr lang="ru-RU" altLang="ru-RU" sz="2000" b="1" dirty="0">
                <a:solidFill>
                  <a:srgbClr val="0000CC"/>
                </a:solidFill>
                <a:latin typeface="Arial" charset="0"/>
                <a:cs typeface="Arial" charset="0"/>
              </a:rPr>
              <a:t> </a:t>
            </a:r>
            <a:endParaRPr lang="ru-RU" altLang="ru-RU" sz="2000" b="1" dirty="0">
              <a:solidFill>
                <a:srgbClr val="0000CC"/>
              </a:solidFill>
              <a:latin typeface="Arial" charset="0"/>
            </a:endParaRPr>
          </a:p>
          <a:p>
            <a:pPr marL="457200" indent="-457200" eaLnBrk="1" fontAlgn="auto" hangingPunct="1">
              <a:spcBef>
                <a:spcPts val="0"/>
              </a:spcBef>
              <a:spcAft>
                <a:spcPts val="0"/>
              </a:spcAft>
              <a:defRPr/>
            </a:pPr>
            <a:endParaRPr lang="ru-RU" altLang="ru-RU" sz="2000" b="1" dirty="0">
              <a:latin typeface="Arial" charset="0"/>
            </a:endParaRPr>
          </a:p>
          <a:p>
            <a:pPr marL="457200" indent="-457200" eaLnBrk="1" fontAlgn="auto" hangingPunct="1">
              <a:spcBef>
                <a:spcPts val="0"/>
              </a:spcBef>
              <a:spcAft>
                <a:spcPts val="0"/>
              </a:spcAft>
              <a:defRPr/>
            </a:pPr>
            <a:r>
              <a:rPr lang="ru-RU" altLang="ru-RU" sz="2000" b="1" dirty="0">
                <a:latin typeface="Arial" charset="0"/>
              </a:rPr>
              <a:t>У млекопитающих 2  </a:t>
            </a:r>
            <a:r>
              <a:rPr lang="ru-RU" altLang="ru-RU" sz="2000" b="1" dirty="0" err="1">
                <a:solidFill>
                  <a:srgbClr val="CC0000"/>
                </a:solidFill>
                <a:latin typeface="Arial" charset="0"/>
                <a:cs typeface="Arial" charset="0"/>
              </a:rPr>
              <a:t>миристоилтрансфераз</a:t>
            </a:r>
            <a:r>
              <a:rPr lang="ru-RU" altLang="ru-RU" sz="2000" b="1" dirty="0" err="1">
                <a:solidFill>
                  <a:srgbClr val="CC0000"/>
                </a:solidFill>
                <a:latin typeface="Arial" charset="0"/>
              </a:rPr>
              <a:t>ы</a:t>
            </a:r>
            <a:r>
              <a:rPr lang="ru-RU" altLang="ru-RU" sz="2000" b="1" i="1" dirty="0">
                <a:latin typeface="Arial" charset="0"/>
              </a:rPr>
              <a:t>,</a:t>
            </a:r>
            <a:r>
              <a:rPr lang="ru-RU" altLang="ru-RU" sz="2000" b="1" i="1" dirty="0">
                <a:solidFill>
                  <a:srgbClr val="008000"/>
                </a:solidFill>
                <a:latin typeface="Arial" charset="0"/>
              </a:rPr>
              <a:t>  </a:t>
            </a:r>
            <a:r>
              <a:rPr lang="ru-RU" altLang="ru-RU" sz="2000" b="1" dirty="0">
                <a:latin typeface="Arial" charset="0"/>
              </a:rPr>
              <a:t>у дрожжей- один</a:t>
            </a:r>
          </a:p>
          <a:p>
            <a:pPr marL="457200" indent="-457200" eaLnBrk="1" fontAlgn="auto" hangingPunct="1">
              <a:spcBef>
                <a:spcPts val="0"/>
              </a:spcBef>
              <a:spcAft>
                <a:spcPts val="0"/>
              </a:spcAft>
              <a:defRPr/>
            </a:pPr>
            <a:r>
              <a:rPr lang="ru-RU" altLang="ru-RU" sz="2000" b="1" dirty="0">
                <a:latin typeface="Arial" charset="0"/>
              </a:rPr>
              <a:t> фермент  </a:t>
            </a:r>
            <a:r>
              <a:rPr lang="en-US" altLang="ru-RU" sz="2000" b="1" dirty="0">
                <a:solidFill>
                  <a:srgbClr val="CC0000"/>
                </a:solidFill>
                <a:latin typeface="Arial" charset="0"/>
              </a:rPr>
              <a:t>Nmt1</a:t>
            </a:r>
            <a:r>
              <a:rPr lang="ru-RU" altLang="ru-RU" sz="2000" b="1" dirty="0">
                <a:solidFill>
                  <a:srgbClr val="CC0000"/>
                </a:solidFill>
                <a:latin typeface="Arial" charset="0"/>
              </a:rPr>
              <a:t>. </a:t>
            </a:r>
          </a:p>
        </p:txBody>
      </p:sp>
      <p:pic>
        <p:nvPicPr>
          <p:cNvPr id="6963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763" y="2270125"/>
            <a:ext cx="20081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6048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346325" y="188913"/>
            <a:ext cx="7543800" cy="1435100"/>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Присоединение липидных компонентов (мембранных якорей)</a:t>
            </a:r>
            <a:br>
              <a:rPr lang="ru-RU" altLang="ru-RU" sz="2800" b="1" dirty="0">
                <a:solidFill>
                  <a:schemeClr val="accent1">
                    <a:lumMod val="50000"/>
                  </a:schemeClr>
                </a:solidFill>
                <a:effectLst>
                  <a:outerShdw blurRad="38100" dist="38100" dir="2700000" algn="tl">
                    <a:srgbClr val="000000">
                      <a:alpha val="43137"/>
                    </a:srgbClr>
                  </a:outerShdw>
                </a:effectLst>
              </a:rPr>
            </a:br>
            <a:r>
              <a:rPr lang="ru-RU" altLang="ru-RU" sz="2800" b="1" dirty="0">
                <a:solidFill>
                  <a:schemeClr val="accent1">
                    <a:lumMod val="50000"/>
                  </a:schemeClr>
                </a:solidFill>
                <a:effectLst>
                  <a:outerShdw blurRad="38100" dist="38100" dir="2700000" algn="tl">
                    <a:srgbClr val="000000">
                      <a:alpha val="43137"/>
                    </a:srgbClr>
                  </a:outerShdw>
                </a:effectLst>
              </a:rPr>
              <a:t> Модификация </a:t>
            </a:r>
            <a:r>
              <a:rPr lang="en-US" altLang="ru-RU" sz="2800" b="1" dirty="0">
                <a:solidFill>
                  <a:schemeClr val="accent1">
                    <a:lumMod val="50000"/>
                  </a:schemeClr>
                </a:solidFill>
                <a:effectLst>
                  <a:outerShdw blurRad="38100" dist="38100" dir="2700000" algn="tl">
                    <a:srgbClr val="000000">
                      <a:alpha val="43137"/>
                    </a:srgbClr>
                  </a:outerShdw>
                </a:effectLst>
              </a:rPr>
              <a:t>N-</a:t>
            </a:r>
            <a:r>
              <a:rPr lang="ru-RU" altLang="ru-RU" sz="2800" b="1" dirty="0">
                <a:solidFill>
                  <a:schemeClr val="accent1">
                    <a:lumMod val="50000"/>
                  </a:schemeClr>
                </a:solidFill>
                <a:effectLst>
                  <a:outerShdw blurRad="38100" dist="38100" dir="2700000" algn="tl">
                    <a:srgbClr val="000000">
                      <a:alpha val="43137"/>
                    </a:srgbClr>
                  </a:outerShdw>
                </a:effectLst>
              </a:rPr>
              <a:t>конца (2)</a:t>
            </a:r>
          </a:p>
        </p:txBody>
      </p:sp>
      <p:sp>
        <p:nvSpPr>
          <p:cNvPr id="70660" name="Rectangle 3"/>
          <p:cNvSpPr>
            <a:spLocks noChangeArrowheads="1"/>
          </p:cNvSpPr>
          <p:nvPr/>
        </p:nvSpPr>
        <p:spPr bwMode="auto">
          <a:xfrm>
            <a:off x="1774825" y="1773238"/>
            <a:ext cx="86868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AutoNum type="arabicPeriod" startAt="2"/>
            </a:pPr>
            <a:r>
              <a:rPr lang="ru-RU" altLang="ru-RU" sz="2400" b="1" u="sng">
                <a:latin typeface="Arial" panose="020B0604020202020204" pitchFamily="34" charset="0"/>
              </a:rPr>
              <a:t>Присоединение диацилглицерина</a:t>
            </a:r>
            <a:r>
              <a:rPr lang="ru-RU" altLang="ru-RU" sz="2000" b="1">
                <a:latin typeface="Arial" panose="020B0604020202020204" pitchFamily="34" charset="0"/>
              </a:rPr>
              <a:t>.  </a:t>
            </a:r>
          </a:p>
          <a:p>
            <a:pPr eaLnBrk="1" hangingPunct="1">
              <a:lnSpc>
                <a:spcPct val="100000"/>
              </a:lnSpc>
              <a:spcBef>
                <a:spcPct val="0"/>
              </a:spcBef>
              <a:buFontTx/>
              <a:buNone/>
            </a:pPr>
            <a:r>
              <a:rPr lang="ru-RU" altLang="ru-RU" sz="2000" b="1">
                <a:latin typeface="Arial" panose="020B0604020202020204" pitchFamily="34" charset="0"/>
              </a:rPr>
              <a:t>К</a:t>
            </a:r>
            <a:r>
              <a:rPr lang="ru-RU" altLang="ru-RU" sz="2000" b="1">
                <a:latin typeface="Arial" panose="020B0604020202020204" pitchFamily="34" charset="0"/>
                <a:cs typeface="Arial" panose="020B0604020202020204" pitchFamily="34" charset="0"/>
              </a:rPr>
              <a:t> </a:t>
            </a:r>
            <a:r>
              <a:rPr lang="ru-RU" altLang="ru-RU" sz="2000" b="1">
                <a:latin typeface="Arial" panose="020B0604020202020204" pitchFamily="34" charset="0"/>
              </a:rPr>
              <a:t> </a:t>
            </a:r>
            <a:r>
              <a:rPr lang="en-US" altLang="ru-RU" sz="2000" b="1">
                <a:latin typeface="Arial" panose="020B0604020202020204" pitchFamily="34" charset="0"/>
                <a:cs typeface="Arial" panose="020B0604020202020204" pitchFamily="34" charset="0"/>
              </a:rPr>
              <a:t>N</a:t>
            </a:r>
            <a:r>
              <a:rPr lang="ru-RU" altLang="ru-RU" sz="2000" b="1">
                <a:latin typeface="Arial" panose="020B0604020202020204" pitchFamily="34" charset="0"/>
                <a:cs typeface="Arial" panose="020B0604020202020204" pitchFamily="34" charset="0"/>
              </a:rPr>
              <a:t>-концевому </a:t>
            </a:r>
            <a:r>
              <a:rPr lang="ru-RU" altLang="ru-RU" sz="2000" b="1">
                <a:solidFill>
                  <a:srgbClr val="008000"/>
                </a:solidFill>
                <a:latin typeface="Arial" panose="020B0604020202020204" pitchFamily="34" charset="0"/>
              </a:rPr>
              <a:t>цистеину</a:t>
            </a:r>
            <a:r>
              <a:rPr lang="ru-RU" altLang="ru-RU" sz="2000" b="1">
                <a:latin typeface="Arial" panose="020B0604020202020204" pitchFamily="34" charset="0"/>
              </a:rPr>
              <a:t> </a:t>
            </a:r>
            <a:r>
              <a:rPr lang="ru-RU" altLang="ru-RU" sz="2000" b="1">
                <a:latin typeface="Arial" panose="020B0604020202020204" pitchFamily="34" charset="0"/>
                <a:cs typeface="Arial" panose="020B0604020202020204" pitchFamily="34" charset="0"/>
                <a:sym typeface="Symbol" panose="05050102010706020507" pitchFamily="18" charset="2"/>
              </a:rPr>
              <a:t></a:t>
            </a:r>
            <a:r>
              <a:rPr lang="ru-RU" altLang="ru-RU" sz="2000" b="1">
                <a:latin typeface="Arial" panose="020B0604020202020204" pitchFamily="34" charset="0"/>
                <a:cs typeface="Arial" panose="020B0604020202020204" pitchFamily="34" charset="0"/>
              </a:rPr>
              <a:t>-лактамазы </a:t>
            </a:r>
            <a:r>
              <a:rPr lang="en-US" altLang="ru-RU" sz="2000" b="1" i="1">
                <a:latin typeface="Arial" panose="020B0604020202020204" pitchFamily="34" charset="0"/>
                <a:cs typeface="Arial" panose="020B0604020202020204" pitchFamily="34" charset="0"/>
              </a:rPr>
              <a:t>Bacillus cereus</a:t>
            </a:r>
            <a:r>
              <a:rPr lang="ru-RU" altLang="ru-RU" sz="2000" b="1">
                <a:latin typeface="Arial" panose="020B0604020202020204" pitchFamily="34" charset="0"/>
                <a:cs typeface="Arial" panose="020B0604020202020204" pitchFamily="34" charset="0"/>
              </a:rPr>
              <a:t> тиоэфирной</a:t>
            </a:r>
            <a:endParaRPr lang="en-US" altLang="ru-RU" sz="2000" b="1">
              <a:latin typeface="Arial" panose="020B0604020202020204" pitchFamily="34" charset="0"/>
              <a:cs typeface="Arial" panose="020B0604020202020204" pitchFamily="34" charset="0"/>
            </a:endParaRPr>
          </a:p>
          <a:p>
            <a:pPr eaLnBrk="1" hangingPunct="1">
              <a:lnSpc>
                <a:spcPct val="100000"/>
              </a:lnSpc>
              <a:spcBef>
                <a:spcPct val="0"/>
              </a:spcBef>
              <a:buFontTx/>
              <a:buNone/>
            </a:pPr>
            <a:r>
              <a:rPr lang="ru-RU" altLang="ru-RU" sz="2000" b="1">
                <a:latin typeface="Arial" panose="020B0604020202020204" pitchFamily="34" charset="0"/>
              </a:rPr>
              <a:t> </a:t>
            </a:r>
            <a:r>
              <a:rPr lang="ru-RU" altLang="ru-RU" sz="2000" b="1">
                <a:latin typeface="Arial" panose="020B0604020202020204" pitchFamily="34" charset="0"/>
                <a:cs typeface="Arial" panose="020B0604020202020204" pitchFamily="34" charset="0"/>
              </a:rPr>
              <a:t>связью</a:t>
            </a:r>
            <a:r>
              <a:rPr lang="en-US" altLang="ru-RU" sz="2000" b="1">
                <a:latin typeface="Arial" panose="020B0604020202020204" pitchFamily="34" charset="0"/>
                <a:cs typeface="Arial" panose="020B0604020202020204" pitchFamily="34" charset="0"/>
              </a:rPr>
              <a:t> </a:t>
            </a:r>
            <a:r>
              <a:rPr lang="ru-RU" altLang="ru-RU" sz="2000" b="1">
                <a:latin typeface="Arial" panose="020B0604020202020204" pitchFamily="34" charset="0"/>
                <a:cs typeface="Arial" panose="020B0604020202020204" pitchFamily="34" charset="0"/>
              </a:rPr>
              <a:t>присоединяется  </a:t>
            </a:r>
            <a:r>
              <a:rPr lang="ru-RU" altLang="ru-RU" sz="2000" b="1">
                <a:solidFill>
                  <a:srgbClr val="990000"/>
                </a:solidFill>
                <a:latin typeface="Arial" panose="020B0604020202020204" pitchFamily="34" charset="0"/>
                <a:cs typeface="Arial" panose="020B0604020202020204" pitchFamily="34" charset="0"/>
              </a:rPr>
              <a:t>диацилглицерин</a:t>
            </a:r>
            <a:r>
              <a:rPr lang="ru-RU" altLang="ru-RU" sz="2000" b="1">
                <a:latin typeface="Arial" panose="020B0604020202020204" pitchFamily="34" charset="0"/>
                <a:cs typeface="Arial" panose="020B0604020202020204" pitchFamily="34" charset="0"/>
              </a:rPr>
              <a:t>, а еще одна молекула</a:t>
            </a:r>
            <a:endParaRPr lang="en-US" altLang="ru-RU" sz="2000" b="1">
              <a:latin typeface="Arial" panose="020B0604020202020204" pitchFamily="34" charset="0"/>
              <a:cs typeface="Arial" panose="020B0604020202020204" pitchFamily="34" charset="0"/>
            </a:endParaRPr>
          </a:p>
          <a:p>
            <a:pPr eaLnBrk="1" hangingPunct="1">
              <a:lnSpc>
                <a:spcPct val="100000"/>
              </a:lnSpc>
              <a:spcBef>
                <a:spcPct val="0"/>
              </a:spcBef>
              <a:buFontTx/>
              <a:buNone/>
            </a:pPr>
            <a:r>
              <a:rPr lang="ru-RU" altLang="ru-RU" sz="2000" b="1">
                <a:latin typeface="Arial" panose="020B0604020202020204" pitchFamily="34" charset="0"/>
                <a:cs typeface="Arial" panose="020B0604020202020204" pitchFamily="34" charset="0"/>
              </a:rPr>
              <a:t> </a:t>
            </a:r>
            <a:r>
              <a:rPr lang="ru-RU" altLang="ru-RU" sz="2000" b="1">
                <a:solidFill>
                  <a:srgbClr val="6600FF"/>
                </a:solidFill>
                <a:latin typeface="Arial" panose="020B0604020202020204" pitchFamily="34" charset="0"/>
                <a:cs typeface="Arial" panose="020B0604020202020204" pitchFamily="34" charset="0"/>
              </a:rPr>
              <a:t>жирной</a:t>
            </a:r>
            <a:r>
              <a:rPr lang="en-US" altLang="ru-RU" sz="2000" b="1">
                <a:solidFill>
                  <a:srgbClr val="6600FF"/>
                </a:solidFill>
                <a:latin typeface="Arial" panose="020B0604020202020204" pitchFamily="34" charset="0"/>
                <a:cs typeface="Arial" panose="020B0604020202020204" pitchFamily="34" charset="0"/>
              </a:rPr>
              <a:t> </a:t>
            </a:r>
            <a:r>
              <a:rPr lang="ru-RU" altLang="ru-RU" sz="2000" b="1">
                <a:solidFill>
                  <a:srgbClr val="6600FF"/>
                </a:solidFill>
                <a:latin typeface="Arial" panose="020B0604020202020204" pitchFamily="34" charset="0"/>
                <a:cs typeface="Arial" panose="020B0604020202020204" pitchFamily="34" charset="0"/>
              </a:rPr>
              <a:t> кислоты</a:t>
            </a:r>
            <a:r>
              <a:rPr lang="ru-RU" altLang="ru-RU" sz="2000" b="1">
                <a:latin typeface="Arial" panose="020B0604020202020204" pitchFamily="34" charset="0"/>
                <a:cs typeface="Arial" panose="020B0604020202020204" pitchFamily="34" charset="0"/>
              </a:rPr>
              <a:t> присоединяется к аминогруппе цистеина. </a:t>
            </a:r>
          </a:p>
        </p:txBody>
      </p:sp>
      <p:sp>
        <p:nvSpPr>
          <p:cNvPr id="70661" name="Text Box 4"/>
          <p:cNvSpPr txBox="1">
            <a:spLocks noChangeArrowheads="1"/>
          </p:cNvSpPr>
          <p:nvPr/>
        </p:nvSpPr>
        <p:spPr bwMode="auto">
          <a:xfrm>
            <a:off x="5367338" y="5876925"/>
            <a:ext cx="3352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b="1">
                <a:solidFill>
                  <a:srgbClr val="6600FF"/>
                </a:solidFill>
                <a:latin typeface="Arial" panose="020B0604020202020204" pitchFamily="34" charset="0"/>
              </a:rPr>
              <a:t>R-CO</a:t>
            </a:r>
            <a:r>
              <a:rPr lang="en-US" altLang="ru-RU" sz="1800" b="1">
                <a:latin typeface="Arial" panose="020B0604020202020204" pitchFamily="34" charset="0"/>
              </a:rPr>
              <a:t> - </a:t>
            </a:r>
            <a:r>
              <a:rPr lang="ru-RU" altLang="ru-RU" sz="2000" b="1">
                <a:latin typeface="Arial" panose="020B0604020202020204" pitchFamily="34" charset="0"/>
              </a:rPr>
              <a:t>остатки жирных кислот</a:t>
            </a:r>
          </a:p>
        </p:txBody>
      </p:sp>
      <p:grpSp>
        <p:nvGrpSpPr>
          <p:cNvPr id="70662" name="Группа 2"/>
          <p:cNvGrpSpPr>
            <a:grpSpLocks/>
          </p:cNvGrpSpPr>
          <p:nvPr/>
        </p:nvGrpSpPr>
        <p:grpSpPr bwMode="auto">
          <a:xfrm>
            <a:off x="2640013" y="3290888"/>
            <a:ext cx="2667000" cy="2787650"/>
            <a:chOff x="2484438" y="3860800"/>
            <a:chExt cx="2667000" cy="2787650"/>
          </a:xfrm>
        </p:grpSpPr>
        <p:sp>
          <p:nvSpPr>
            <p:cNvPr id="70664" name="Text Box 5"/>
            <p:cNvSpPr txBox="1">
              <a:spLocks noChangeArrowheads="1"/>
            </p:cNvSpPr>
            <p:nvPr/>
          </p:nvSpPr>
          <p:spPr bwMode="auto">
            <a:xfrm>
              <a:off x="2484438" y="3860800"/>
              <a:ext cx="2667000" cy="2787650"/>
            </a:xfrm>
            <a:prstGeom prst="rect">
              <a:avLst/>
            </a:prstGeom>
            <a:solidFill>
              <a:srgbClr val="FFFFFF"/>
            </a:solidFill>
            <a:ln w="9525">
              <a:solidFill>
                <a:srgbClr val="000000"/>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ru-RU" altLang="ru-RU" sz="1200">
                  <a:latin typeface="Arial" panose="020B0604020202020204" pitchFamily="34" charset="0"/>
                </a:rPr>
                <a:t>  </a:t>
              </a:r>
              <a:r>
                <a:rPr lang="en-US" altLang="ru-RU" sz="1200">
                  <a:latin typeface="Arial" panose="020B0604020202020204" pitchFamily="34" charset="0"/>
                </a:rPr>
                <a:t>    </a:t>
              </a:r>
              <a:r>
                <a:rPr lang="ru-RU" altLang="ru-RU" sz="1800" b="1">
                  <a:solidFill>
                    <a:srgbClr val="6600FF"/>
                  </a:solidFill>
                  <a:latin typeface="Arial" panose="020B0604020202020204" pitchFamily="34" charset="0"/>
                </a:rPr>
                <a:t>R</a:t>
              </a:r>
              <a:r>
                <a:rPr lang="ru-RU" altLang="ru-RU" sz="1800" b="1">
                  <a:latin typeface="Arial" panose="020B0604020202020204" pitchFamily="34" charset="0"/>
                </a:rPr>
                <a:t>-</a:t>
              </a:r>
              <a:r>
                <a:rPr lang="ru-RU" altLang="ru-RU" sz="1800" b="1">
                  <a:solidFill>
                    <a:srgbClr val="6600FF"/>
                  </a:solidFill>
                  <a:latin typeface="Arial" panose="020B0604020202020204" pitchFamily="34" charset="0"/>
                </a:rPr>
                <a:t>CO</a:t>
              </a:r>
              <a:r>
                <a:rPr lang="ru-RU" altLang="ru-RU" sz="1800" b="1">
                  <a:latin typeface="Arial" panose="020B0604020202020204" pitchFamily="34" charset="0"/>
                </a:rPr>
                <a:t>-</a:t>
              </a:r>
              <a:r>
                <a:rPr lang="ru-RU" altLang="ru-RU" sz="1800" b="1">
                  <a:solidFill>
                    <a:srgbClr val="990000"/>
                  </a:solidFill>
                  <a:latin typeface="Arial" panose="020B0604020202020204" pitchFamily="34" charset="0"/>
                </a:rPr>
                <a:t>O-CH</a:t>
              </a:r>
              <a:r>
                <a:rPr lang="ru-RU" altLang="ru-RU" sz="2400" b="1" baseline="-25000">
                  <a:solidFill>
                    <a:srgbClr val="990000"/>
                  </a:solidFill>
                  <a:latin typeface="Arial" panose="020B0604020202020204" pitchFamily="34" charset="0"/>
                </a:rPr>
                <a:t>2</a:t>
              </a:r>
            </a:p>
            <a:p>
              <a:pPr>
                <a:lnSpc>
                  <a:spcPct val="100000"/>
                </a:lnSpc>
                <a:spcBef>
                  <a:spcPct val="0"/>
                </a:spcBef>
                <a:buFontTx/>
                <a:buNone/>
              </a:pPr>
              <a:endParaRPr lang="ru-RU" altLang="ru-RU" sz="1200">
                <a:latin typeface="Arial" panose="020B0604020202020204" pitchFamily="34" charset="0"/>
              </a:endParaRPr>
            </a:p>
            <a:p>
              <a:pPr>
                <a:lnSpc>
                  <a:spcPct val="100000"/>
                </a:lnSpc>
                <a:spcBef>
                  <a:spcPct val="0"/>
                </a:spcBef>
                <a:buFontTx/>
                <a:buNone/>
              </a:pPr>
              <a:r>
                <a:rPr lang="ru-RU" altLang="ru-RU" sz="1200">
                  <a:latin typeface="Arial" panose="020B0604020202020204" pitchFamily="34" charset="0"/>
                </a:rPr>
                <a:t>  </a:t>
              </a:r>
              <a:r>
                <a:rPr lang="en-US" altLang="ru-RU" sz="1200">
                  <a:latin typeface="Arial" panose="020B0604020202020204" pitchFamily="34" charset="0"/>
                </a:rPr>
                <a:t>   </a:t>
              </a:r>
              <a:r>
                <a:rPr lang="en-US" altLang="ru-RU" sz="1200">
                  <a:solidFill>
                    <a:srgbClr val="6600FF"/>
                  </a:solidFill>
                  <a:latin typeface="Arial" panose="020B0604020202020204" pitchFamily="34" charset="0"/>
                </a:rPr>
                <a:t> </a:t>
              </a:r>
              <a:r>
                <a:rPr lang="ru-RU" altLang="ru-RU" sz="1800" b="1">
                  <a:solidFill>
                    <a:srgbClr val="6600FF"/>
                  </a:solidFill>
                  <a:latin typeface="Arial" panose="020B0604020202020204" pitchFamily="34" charset="0"/>
                </a:rPr>
                <a:t>R</a:t>
              </a:r>
              <a:r>
                <a:rPr lang="ru-RU" altLang="ru-RU" sz="1800" b="1">
                  <a:latin typeface="Arial" panose="020B0604020202020204" pitchFamily="34" charset="0"/>
                </a:rPr>
                <a:t>-</a:t>
              </a:r>
              <a:r>
                <a:rPr lang="ru-RU" altLang="ru-RU" sz="1800" b="1">
                  <a:solidFill>
                    <a:srgbClr val="6600FF"/>
                  </a:solidFill>
                  <a:latin typeface="Arial" panose="020B0604020202020204" pitchFamily="34" charset="0"/>
                </a:rPr>
                <a:t>CO</a:t>
              </a:r>
              <a:r>
                <a:rPr lang="ru-RU" altLang="ru-RU" sz="1800" b="1">
                  <a:latin typeface="Arial" panose="020B0604020202020204" pitchFamily="34" charset="0"/>
                </a:rPr>
                <a:t>-</a:t>
              </a:r>
              <a:r>
                <a:rPr lang="ru-RU" altLang="ru-RU" sz="1800" b="1">
                  <a:solidFill>
                    <a:srgbClr val="990000"/>
                  </a:solidFill>
                  <a:latin typeface="Arial" panose="020B0604020202020204" pitchFamily="34" charset="0"/>
                </a:rPr>
                <a:t>O-CH</a:t>
              </a:r>
              <a:endParaRPr lang="ru-RU" altLang="ru-RU" sz="1800" b="1" baseline="-25000">
                <a:solidFill>
                  <a:srgbClr val="990000"/>
                </a:solidFill>
                <a:latin typeface="Arial" panose="020B0604020202020204" pitchFamily="34" charset="0"/>
              </a:endParaRPr>
            </a:p>
            <a:p>
              <a:pPr>
                <a:lnSpc>
                  <a:spcPct val="100000"/>
                </a:lnSpc>
                <a:spcBef>
                  <a:spcPct val="0"/>
                </a:spcBef>
                <a:buFontTx/>
                <a:buNone/>
              </a:pPr>
              <a:r>
                <a:rPr lang="ru-RU" altLang="ru-RU" sz="1200">
                  <a:latin typeface="Arial" panose="020B0604020202020204" pitchFamily="34" charset="0"/>
                </a:rPr>
                <a:t>               </a:t>
              </a:r>
            </a:p>
            <a:p>
              <a:pPr>
                <a:lnSpc>
                  <a:spcPct val="100000"/>
                </a:lnSpc>
                <a:spcBef>
                  <a:spcPct val="0"/>
                </a:spcBef>
                <a:buFontTx/>
                <a:buNone/>
              </a:pPr>
              <a:r>
                <a:rPr lang="ru-RU" altLang="ru-RU" sz="1200">
                  <a:latin typeface="Arial" panose="020B0604020202020204" pitchFamily="34" charset="0"/>
                </a:rPr>
                <a:t>                  </a:t>
              </a:r>
              <a:r>
                <a:rPr lang="en-US" altLang="ru-RU" sz="1200">
                  <a:latin typeface="Arial" panose="020B0604020202020204" pitchFamily="34" charset="0"/>
                </a:rPr>
                <a:t>         </a:t>
              </a:r>
              <a:r>
                <a:rPr lang="en-US" altLang="ru-RU" sz="1200" b="1">
                  <a:latin typeface="Arial" panose="020B0604020202020204" pitchFamily="34" charset="0"/>
                </a:rPr>
                <a:t> </a:t>
              </a:r>
              <a:r>
                <a:rPr lang="ru-RU" altLang="ru-RU" sz="1800" b="1">
                  <a:solidFill>
                    <a:srgbClr val="990000"/>
                  </a:solidFill>
                  <a:latin typeface="Arial" panose="020B0604020202020204" pitchFamily="34" charset="0"/>
                </a:rPr>
                <a:t>CH</a:t>
              </a:r>
              <a:r>
                <a:rPr lang="ru-RU" altLang="ru-RU" sz="2400" b="1" baseline="-25000">
                  <a:solidFill>
                    <a:srgbClr val="990000"/>
                  </a:solidFill>
                  <a:latin typeface="Arial" panose="020B0604020202020204" pitchFamily="34" charset="0"/>
                </a:rPr>
                <a:t>2</a:t>
              </a:r>
            </a:p>
            <a:p>
              <a:pPr>
                <a:lnSpc>
                  <a:spcPct val="100000"/>
                </a:lnSpc>
                <a:spcBef>
                  <a:spcPct val="0"/>
                </a:spcBef>
                <a:buFontTx/>
                <a:buNone/>
              </a:pPr>
              <a:r>
                <a:rPr lang="ru-RU" altLang="ru-RU" sz="1200">
                  <a:latin typeface="Arial" panose="020B0604020202020204" pitchFamily="34" charset="0"/>
                </a:rPr>
                <a:t>               </a:t>
              </a:r>
            </a:p>
            <a:p>
              <a:pPr>
                <a:lnSpc>
                  <a:spcPct val="100000"/>
                </a:lnSpc>
                <a:spcBef>
                  <a:spcPct val="0"/>
                </a:spcBef>
                <a:buFontTx/>
                <a:buNone/>
              </a:pPr>
              <a:r>
                <a:rPr lang="ru-RU" altLang="ru-RU" sz="1200">
                  <a:latin typeface="Arial" panose="020B0604020202020204" pitchFamily="34" charset="0"/>
                </a:rPr>
                <a:t>                  </a:t>
              </a:r>
              <a:r>
                <a:rPr lang="en-US" altLang="ru-RU" sz="1200">
                  <a:latin typeface="Arial" panose="020B0604020202020204" pitchFamily="34" charset="0"/>
                </a:rPr>
                <a:t>          </a:t>
              </a:r>
              <a:r>
                <a:rPr lang="en-US" altLang="ru-RU" sz="1200" b="1">
                  <a:latin typeface="Arial" panose="020B0604020202020204" pitchFamily="34" charset="0"/>
                </a:rPr>
                <a:t> </a:t>
              </a:r>
              <a:r>
                <a:rPr lang="ru-RU" altLang="ru-RU" sz="1800" b="1">
                  <a:solidFill>
                    <a:srgbClr val="008000"/>
                  </a:solidFill>
                  <a:latin typeface="Arial" panose="020B0604020202020204" pitchFamily="34" charset="0"/>
                </a:rPr>
                <a:t>S</a:t>
              </a:r>
            </a:p>
            <a:p>
              <a:pPr>
                <a:lnSpc>
                  <a:spcPct val="100000"/>
                </a:lnSpc>
                <a:spcBef>
                  <a:spcPct val="0"/>
                </a:spcBef>
                <a:buFontTx/>
                <a:buNone/>
              </a:pPr>
              <a:endParaRPr lang="ru-RU" altLang="ru-RU" sz="1800">
                <a:solidFill>
                  <a:srgbClr val="008000"/>
                </a:solidFill>
                <a:latin typeface="Arial" panose="020B0604020202020204" pitchFamily="34" charset="0"/>
              </a:endParaRPr>
            </a:p>
            <a:p>
              <a:pPr>
                <a:lnSpc>
                  <a:spcPct val="100000"/>
                </a:lnSpc>
                <a:spcBef>
                  <a:spcPct val="0"/>
                </a:spcBef>
                <a:buFontTx/>
                <a:buNone/>
              </a:pPr>
              <a:r>
                <a:rPr lang="ru-RU" altLang="ru-RU" sz="1200">
                  <a:solidFill>
                    <a:schemeClr val="accent2"/>
                  </a:solidFill>
                  <a:latin typeface="Arial" panose="020B0604020202020204" pitchFamily="34" charset="0"/>
                </a:rPr>
                <a:t>                  </a:t>
              </a:r>
              <a:r>
                <a:rPr lang="en-US" altLang="ru-RU" sz="1200">
                  <a:solidFill>
                    <a:schemeClr val="accent2"/>
                  </a:solidFill>
                  <a:latin typeface="Arial" panose="020B0604020202020204" pitchFamily="34" charset="0"/>
                </a:rPr>
                <a:t>         </a:t>
              </a:r>
              <a:r>
                <a:rPr lang="ru-RU" altLang="ru-RU" sz="1800" b="1">
                  <a:solidFill>
                    <a:srgbClr val="008000"/>
                  </a:solidFill>
                  <a:latin typeface="Arial" panose="020B0604020202020204" pitchFamily="34" charset="0"/>
                </a:rPr>
                <a:t>CH</a:t>
              </a:r>
              <a:r>
                <a:rPr lang="ru-RU" altLang="ru-RU" sz="2400" b="1" baseline="-25000">
                  <a:solidFill>
                    <a:srgbClr val="008000"/>
                  </a:solidFill>
                  <a:latin typeface="Arial" panose="020B0604020202020204" pitchFamily="34" charset="0"/>
                </a:rPr>
                <a:t>2</a:t>
              </a:r>
            </a:p>
            <a:p>
              <a:pPr>
                <a:lnSpc>
                  <a:spcPct val="100000"/>
                </a:lnSpc>
                <a:spcBef>
                  <a:spcPct val="0"/>
                </a:spcBef>
                <a:buFontTx/>
                <a:buNone/>
              </a:pPr>
              <a:r>
                <a:rPr lang="ru-RU" altLang="ru-RU" sz="1200">
                  <a:latin typeface="Arial" panose="020B0604020202020204" pitchFamily="34" charset="0"/>
                </a:rPr>
                <a:t>              </a:t>
              </a:r>
            </a:p>
            <a:p>
              <a:pPr>
                <a:lnSpc>
                  <a:spcPct val="100000"/>
                </a:lnSpc>
                <a:spcBef>
                  <a:spcPct val="0"/>
                </a:spcBef>
                <a:buFontTx/>
                <a:buNone/>
              </a:pPr>
              <a:r>
                <a:rPr lang="ru-RU" altLang="ru-RU" sz="1800" b="1">
                  <a:solidFill>
                    <a:srgbClr val="6600FF"/>
                  </a:solidFill>
                  <a:latin typeface="Arial" panose="020B0604020202020204" pitchFamily="34" charset="0"/>
                </a:rPr>
                <a:t>R</a:t>
              </a:r>
              <a:r>
                <a:rPr lang="ru-RU" altLang="ru-RU" sz="1800" b="1">
                  <a:latin typeface="Arial" panose="020B0604020202020204" pitchFamily="34" charset="0"/>
                </a:rPr>
                <a:t>-</a:t>
              </a:r>
              <a:r>
                <a:rPr lang="ru-RU" altLang="ru-RU" sz="1800" b="1">
                  <a:solidFill>
                    <a:srgbClr val="6600FF"/>
                  </a:solidFill>
                  <a:latin typeface="Arial" panose="020B0604020202020204" pitchFamily="34" charset="0"/>
                </a:rPr>
                <a:t>CO</a:t>
              </a:r>
              <a:r>
                <a:rPr lang="ru-RU" altLang="ru-RU" sz="1800" b="1">
                  <a:latin typeface="Arial" panose="020B0604020202020204" pitchFamily="34" charset="0"/>
                </a:rPr>
                <a:t>-</a:t>
              </a:r>
              <a:r>
                <a:rPr lang="ru-RU" altLang="ru-RU" sz="1800" b="1">
                  <a:solidFill>
                    <a:srgbClr val="008000"/>
                  </a:solidFill>
                  <a:latin typeface="Arial" panose="020B0604020202020204" pitchFamily="34" charset="0"/>
                </a:rPr>
                <a:t>NH-CH-CO</a:t>
              </a:r>
              <a:r>
                <a:rPr lang="ru-RU" altLang="ru-RU" sz="1800" b="1">
                  <a:latin typeface="Arial" panose="020B0604020202020204" pitchFamily="34" charset="0"/>
                </a:rPr>
                <a:t>-NH-</a:t>
              </a:r>
            </a:p>
          </p:txBody>
        </p:sp>
        <p:sp>
          <p:nvSpPr>
            <p:cNvPr id="70665" name="Line 6"/>
            <p:cNvSpPr>
              <a:spLocks noChangeShapeType="1"/>
            </p:cNvSpPr>
            <p:nvPr/>
          </p:nvSpPr>
          <p:spPr bwMode="auto">
            <a:xfrm>
              <a:off x="3779838" y="4179888"/>
              <a:ext cx="0" cy="233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0666" name="Line 7"/>
            <p:cNvSpPr>
              <a:spLocks noChangeShapeType="1"/>
            </p:cNvSpPr>
            <p:nvPr/>
          </p:nvSpPr>
          <p:spPr bwMode="auto">
            <a:xfrm>
              <a:off x="3789363" y="4632325"/>
              <a:ext cx="0" cy="238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0667" name="Line 8"/>
            <p:cNvSpPr>
              <a:spLocks noChangeShapeType="1"/>
            </p:cNvSpPr>
            <p:nvPr/>
          </p:nvSpPr>
          <p:spPr bwMode="auto">
            <a:xfrm>
              <a:off x="3805238" y="5084763"/>
              <a:ext cx="0" cy="238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0668" name="Line 9"/>
            <p:cNvSpPr>
              <a:spLocks noChangeShapeType="1"/>
            </p:cNvSpPr>
            <p:nvPr/>
          </p:nvSpPr>
          <p:spPr bwMode="auto">
            <a:xfrm>
              <a:off x="3783013" y="6076950"/>
              <a:ext cx="0" cy="238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70669" name="Line 10"/>
            <p:cNvSpPr>
              <a:spLocks noChangeShapeType="1"/>
            </p:cNvSpPr>
            <p:nvPr/>
          </p:nvSpPr>
          <p:spPr bwMode="auto">
            <a:xfrm>
              <a:off x="3817938" y="5554663"/>
              <a:ext cx="0" cy="2778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grpSp>
      <p:pic>
        <p:nvPicPr>
          <p:cNvPr id="7066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263" y="3313113"/>
            <a:ext cx="3240087"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7548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190875" y="158750"/>
            <a:ext cx="5581650" cy="498475"/>
          </a:xfrm>
        </p:spPr>
        <p:txBody>
          <a:bodyPr rtlCol="0">
            <a:normAutofit fontScale="90000"/>
          </a:bodyPr>
          <a:lstStyle/>
          <a:p>
            <a:pPr fontAlgn="auto">
              <a:spcAft>
                <a:spcPts val="0"/>
              </a:spcAft>
              <a:defRPr/>
            </a:pPr>
            <a:r>
              <a:rPr lang="ru-RU" altLang="ru-RU" sz="3200" b="1" dirty="0">
                <a:solidFill>
                  <a:schemeClr val="accent1">
                    <a:lumMod val="50000"/>
                  </a:schemeClr>
                </a:solidFill>
                <a:effectLst>
                  <a:outerShdw blurRad="38100" dist="38100" dir="2700000" algn="tl">
                    <a:srgbClr val="000000">
                      <a:alpha val="43137"/>
                    </a:srgbClr>
                  </a:outerShdw>
                </a:effectLst>
              </a:rPr>
              <a:t>Участники </a:t>
            </a:r>
            <a:r>
              <a:rPr lang="ru-RU" altLang="ru-RU" sz="3200" b="1" dirty="0" err="1">
                <a:solidFill>
                  <a:schemeClr val="accent1">
                    <a:lumMod val="50000"/>
                  </a:schemeClr>
                </a:solidFill>
                <a:effectLst>
                  <a:outerShdw blurRad="38100" dist="38100" dir="2700000" algn="tl">
                    <a:srgbClr val="000000">
                      <a:alpha val="43137"/>
                    </a:srgbClr>
                  </a:outerShdw>
                </a:effectLst>
              </a:rPr>
              <a:t>фолдинга</a:t>
            </a:r>
            <a:r>
              <a:rPr lang="ru-RU" altLang="ru-RU" sz="3200" b="1" dirty="0">
                <a:solidFill>
                  <a:schemeClr val="accent1">
                    <a:lumMod val="50000"/>
                  </a:schemeClr>
                </a:solidFill>
                <a:effectLst>
                  <a:outerShdw blurRad="38100" dist="38100" dir="2700000" algn="tl">
                    <a:srgbClr val="000000">
                      <a:alpha val="43137"/>
                    </a:srgbClr>
                  </a:outerShdw>
                </a:effectLst>
              </a:rPr>
              <a:t> белков </a:t>
            </a:r>
            <a:r>
              <a:rPr lang="en-US" altLang="ru-RU" sz="3200" b="1" i="1" dirty="0">
                <a:solidFill>
                  <a:schemeClr val="accent1">
                    <a:lumMod val="50000"/>
                  </a:schemeClr>
                </a:solidFill>
                <a:effectLst>
                  <a:outerShdw blurRad="38100" dist="38100" dir="2700000" algn="tl">
                    <a:srgbClr val="000000">
                      <a:alpha val="43137"/>
                    </a:srgbClr>
                  </a:outerShdw>
                </a:effectLst>
              </a:rPr>
              <a:t>in vivo</a:t>
            </a:r>
            <a:endParaRPr lang="ru-RU" altLang="ru-RU" sz="3200" b="1" i="1" dirty="0">
              <a:solidFill>
                <a:schemeClr val="accent1">
                  <a:lumMod val="50000"/>
                </a:schemeClr>
              </a:solidFill>
              <a:effectLst>
                <a:outerShdw blurRad="38100" dist="38100" dir="2700000" algn="tl">
                  <a:srgbClr val="000000">
                    <a:alpha val="43137"/>
                  </a:srgbClr>
                </a:outerShdw>
              </a:effectLst>
            </a:endParaRPr>
          </a:p>
        </p:txBody>
      </p:sp>
      <p:sp>
        <p:nvSpPr>
          <p:cNvPr id="3076" name="Rectangle 3"/>
          <p:cNvSpPr>
            <a:spLocks noChangeArrowheads="1"/>
          </p:cNvSpPr>
          <p:nvPr/>
        </p:nvSpPr>
        <p:spPr bwMode="auto">
          <a:xfrm>
            <a:off x="1860550" y="657225"/>
            <a:ext cx="8816975" cy="620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342900" indent="-342900" algn="just" eaLnBrk="1" fontAlgn="auto" hangingPunct="1">
              <a:spcBef>
                <a:spcPct val="25000"/>
              </a:spcBef>
              <a:spcAft>
                <a:spcPts val="0"/>
              </a:spcAft>
              <a:buSzPct val="85000"/>
              <a:buFont typeface="Wingdings" panose="05000000000000000000" pitchFamily="2" charset="2"/>
              <a:buChar char="ü"/>
              <a:defRPr/>
            </a:pPr>
            <a:r>
              <a:rPr lang="ru-RU" altLang="ru-RU" sz="1800" dirty="0" smtClean="0">
                <a:solidFill>
                  <a:srgbClr val="000000"/>
                </a:solidFill>
              </a:rPr>
              <a:t>Белки большой субъединицы рибосомы контактируют с выходящей полипептидной цепью.</a:t>
            </a:r>
          </a:p>
          <a:p>
            <a:pPr marL="285750" indent="-285750" algn="just" eaLnBrk="1" fontAlgn="auto" hangingPunct="1">
              <a:spcBef>
                <a:spcPct val="25000"/>
              </a:spcBef>
              <a:spcAft>
                <a:spcPts val="0"/>
              </a:spcAft>
              <a:buSzPct val="85000"/>
              <a:buFont typeface="Wingdings" panose="05000000000000000000" pitchFamily="2" charset="2"/>
              <a:buChar char="ü"/>
              <a:defRPr/>
            </a:pPr>
            <a:r>
              <a:rPr lang="ru-RU" altLang="ru-RU" sz="1800" dirty="0">
                <a:solidFill>
                  <a:srgbClr val="010103"/>
                </a:solidFill>
              </a:rPr>
              <a:t> </a:t>
            </a:r>
            <a:r>
              <a:rPr lang="en-US" altLang="ru-RU" sz="1800" dirty="0" smtClean="0">
                <a:solidFill>
                  <a:srgbClr val="010103"/>
                </a:solidFill>
              </a:rPr>
              <a:t>RAC (ribosome-associated complex), </a:t>
            </a:r>
            <a:r>
              <a:rPr lang="ru-RU" altLang="ru-RU" sz="1800" dirty="0" smtClean="0">
                <a:solidFill>
                  <a:srgbClr val="010103"/>
                </a:solidFill>
              </a:rPr>
              <a:t>включающий</a:t>
            </a:r>
            <a:r>
              <a:rPr lang="en-US" altLang="ru-RU" sz="1800" dirty="0" smtClean="0">
                <a:solidFill>
                  <a:srgbClr val="010103"/>
                </a:solidFill>
              </a:rPr>
              <a:t> Ssz1 (Hsp70), Zuo1 (Hsp40) </a:t>
            </a:r>
            <a:r>
              <a:rPr lang="ru-RU" altLang="ru-RU" sz="1800" dirty="0" smtClean="0">
                <a:solidFill>
                  <a:srgbClr val="010103"/>
                </a:solidFill>
              </a:rPr>
              <a:t>у дрожжей</a:t>
            </a:r>
            <a:r>
              <a:rPr lang="en-US" altLang="ru-RU" sz="1800" dirty="0" smtClean="0">
                <a:solidFill>
                  <a:srgbClr val="010103"/>
                </a:solidFill>
              </a:rPr>
              <a:t>,</a:t>
            </a:r>
            <a:r>
              <a:rPr lang="ru-RU" altLang="ru-RU" sz="1800" dirty="0" smtClean="0">
                <a:solidFill>
                  <a:srgbClr val="010103"/>
                </a:solidFill>
              </a:rPr>
              <a:t> </a:t>
            </a:r>
            <a:r>
              <a:rPr lang="en-US" altLang="ru-RU" sz="1800" dirty="0" smtClean="0">
                <a:solidFill>
                  <a:srgbClr val="010103"/>
                </a:solidFill>
              </a:rPr>
              <a:t>Hsp70L</a:t>
            </a:r>
            <a:r>
              <a:rPr lang="ru-RU" altLang="ru-RU" sz="1800" dirty="0" smtClean="0">
                <a:solidFill>
                  <a:srgbClr val="010103"/>
                </a:solidFill>
              </a:rPr>
              <a:t> и </a:t>
            </a:r>
            <a:r>
              <a:rPr lang="en-US" altLang="ru-RU" sz="1800" dirty="0" smtClean="0">
                <a:solidFill>
                  <a:srgbClr val="010103"/>
                </a:solidFill>
              </a:rPr>
              <a:t>Mpp11 (Hsp40) </a:t>
            </a:r>
            <a:r>
              <a:rPr lang="ru-RU" altLang="ru-RU" sz="1800" dirty="0" smtClean="0">
                <a:solidFill>
                  <a:srgbClr val="010103"/>
                </a:solidFill>
              </a:rPr>
              <a:t> у млекопитающих.  </a:t>
            </a:r>
            <a:r>
              <a:rPr lang="en-US" altLang="ru-RU" sz="1800" dirty="0" smtClean="0">
                <a:solidFill>
                  <a:srgbClr val="010103"/>
                </a:solidFill>
              </a:rPr>
              <a:t>RAC </a:t>
            </a:r>
            <a:r>
              <a:rPr lang="ru-RU" altLang="ru-RU" sz="1800" dirty="0" smtClean="0">
                <a:solidFill>
                  <a:srgbClr val="010103"/>
                </a:solidFill>
              </a:rPr>
              <a:t>взаимодействует с </a:t>
            </a:r>
            <a:r>
              <a:rPr lang="en-US" altLang="ru-RU" sz="1800" dirty="0" smtClean="0">
                <a:solidFill>
                  <a:srgbClr val="010103"/>
                </a:solidFill>
              </a:rPr>
              <a:t>Rpl31</a:t>
            </a:r>
            <a:r>
              <a:rPr lang="ru-RU" altLang="ru-RU" sz="1800" dirty="0" smtClean="0">
                <a:solidFill>
                  <a:srgbClr val="010103"/>
                </a:solidFill>
              </a:rPr>
              <a:t>.</a:t>
            </a:r>
            <a:r>
              <a:rPr lang="en-US" altLang="ru-RU" sz="1800" dirty="0" smtClean="0">
                <a:solidFill>
                  <a:srgbClr val="010103"/>
                </a:solidFill>
              </a:rPr>
              <a:t>  </a:t>
            </a:r>
          </a:p>
          <a:p>
            <a:pPr marL="285750" indent="-285750" algn="just" eaLnBrk="1" fontAlgn="auto" hangingPunct="1">
              <a:spcBef>
                <a:spcPct val="25000"/>
              </a:spcBef>
              <a:spcAft>
                <a:spcPts val="0"/>
              </a:spcAft>
              <a:buSzPct val="85000"/>
              <a:buFont typeface="Wingdings" panose="05000000000000000000" pitchFamily="2" charset="2"/>
              <a:buChar char="ü"/>
              <a:defRPr/>
            </a:pPr>
            <a:r>
              <a:rPr lang="en-US" altLang="ru-RU" sz="1800" dirty="0" smtClean="0">
                <a:solidFill>
                  <a:srgbClr val="010103"/>
                </a:solidFill>
              </a:rPr>
              <a:t>NAC (nascent polypeptide-associated complex) </a:t>
            </a:r>
            <a:r>
              <a:rPr lang="ru-RU" altLang="ru-RU" sz="1800" dirty="0" smtClean="0">
                <a:solidFill>
                  <a:srgbClr val="010103"/>
                </a:solidFill>
              </a:rPr>
              <a:t>защищает вновь синтезированные полипептидные цепи; участвует в </a:t>
            </a:r>
            <a:r>
              <a:rPr lang="ru-RU" altLang="ru-RU" sz="1800" dirty="0" err="1" smtClean="0">
                <a:solidFill>
                  <a:srgbClr val="010103"/>
                </a:solidFill>
              </a:rPr>
              <a:t>транслокации</a:t>
            </a:r>
            <a:r>
              <a:rPr lang="ru-RU" altLang="ru-RU" sz="1800" dirty="0" smtClean="0">
                <a:solidFill>
                  <a:srgbClr val="010103"/>
                </a:solidFill>
              </a:rPr>
              <a:t> полипептидов в митохондрии, возможно, выполняет функцию </a:t>
            </a:r>
            <a:r>
              <a:rPr lang="ru-RU" altLang="ru-RU" sz="1800" dirty="0" err="1" smtClean="0">
                <a:solidFill>
                  <a:srgbClr val="010103"/>
                </a:solidFill>
              </a:rPr>
              <a:t>шаперона</a:t>
            </a:r>
            <a:r>
              <a:rPr lang="ru-RU" altLang="ru-RU" sz="1800" dirty="0" smtClean="0">
                <a:solidFill>
                  <a:srgbClr val="010103"/>
                </a:solidFill>
              </a:rPr>
              <a:t> при воздействии </a:t>
            </a:r>
            <a:r>
              <a:rPr lang="ru-RU" altLang="ru-RU" sz="1800" dirty="0" err="1" smtClean="0">
                <a:solidFill>
                  <a:srgbClr val="010103"/>
                </a:solidFill>
              </a:rPr>
              <a:t>стрессорных</a:t>
            </a:r>
            <a:r>
              <a:rPr lang="ru-RU" altLang="ru-RU" sz="1800" dirty="0" smtClean="0">
                <a:solidFill>
                  <a:srgbClr val="010103"/>
                </a:solidFill>
              </a:rPr>
              <a:t> факторов.</a:t>
            </a:r>
          </a:p>
          <a:p>
            <a:pPr marL="285750" indent="-285750" algn="just" eaLnBrk="1" fontAlgn="auto" hangingPunct="1">
              <a:spcBef>
                <a:spcPct val="25000"/>
              </a:spcBef>
              <a:spcAft>
                <a:spcPts val="0"/>
              </a:spcAft>
              <a:buSzPct val="85000"/>
              <a:buFont typeface="Wingdings" panose="05000000000000000000" pitchFamily="2" charset="2"/>
              <a:buChar char="ü"/>
              <a:defRPr/>
            </a:pPr>
            <a:r>
              <a:rPr lang="ru-RU" altLang="ru-RU" sz="1800" dirty="0" err="1" smtClean="0">
                <a:solidFill>
                  <a:srgbClr val="010103"/>
                </a:solidFill>
              </a:rPr>
              <a:t>Шапероны</a:t>
            </a:r>
            <a:r>
              <a:rPr lang="ru-RU" altLang="ru-RU" sz="1800" dirty="0" smtClean="0">
                <a:solidFill>
                  <a:srgbClr val="010103"/>
                </a:solidFill>
              </a:rPr>
              <a:t>, связанные с рибосомой (у дрожжей - </a:t>
            </a:r>
            <a:r>
              <a:rPr lang="en-US" altLang="ru-RU" sz="1800" dirty="0" smtClean="0">
                <a:solidFill>
                  <a:srgbClr val="010103"/>
                </a:solidFill>
              </a:rPr>
              <a:t>Ssb1,2</a:t>
            </a:r>
            <a:r>
              <a:rPr lang="ru-RU" altLang="ru-RU" sz="1800" dirty="0" smtClean="0">
                <a:solidFill>
                  <a:srgbClr val="010103"/>
                </a:solidFill>
              </a:rPr>
              <a:t>) </a:t>
            </a:r>
            <a:r>
              <a:rPr lang="en-US" altLang="ru-RU" sz="1800" dirty="0" smtClean="0">
                <a:solidFill>
                  <a:srgbClr val="010103"/>
                </a:solidFill>
              </a:rPr>
              <a:t>.</a:t>
            </a:r>
            <a:endParaRPr lang="ru-RU" altLang="ru-RU" sz="1800" dirty="0" smtClean="0">
              <a:solidFill>
                <a:srgbClr val="010103"/>
              </a:solidFill>
            </a:endParaRPr>
          </a:p>
          <a:p>
            <a:pPr marL="285750" indent="-285750" algn="just" eaLnBrk="1" fontAlgn="auto" hangingPunct="1">
              <a:spcBef>
                <a:spcPct val="25000"/>
              </a:spcBef>
              <a:spcAft>
                <a:spcPts val="0"/>
              </a:spcAft>
              <a:buSzPct val="85000"/>
              <a:buFont typeface="Wingdings" panose="05000000000000000000" pitchFamily="2" charset="2"/>
              <a:buChar char="ü"/>
              <a:defRPr/>
            </a:pPr>
            <a:r>
              <a:rPr lang="ru-RU" altLang="ru-RU" sz="1800" dirty="0" err="1" smtClean="0">
                <a:solidFill>
                  <a:srgbClr val="010103"/>
                </a:solidFill>
              </a:rPr>
              <a:t>Фольдазы</a:t>
            </a:r>
            <a:r>
              <a:rPr lang="ru-RU" altLang="ru-RU" sz="1800" dirty="0" smtClean="0">
                <a:solidFill>
                  <a:srgbClr val="010103"/>
                </a:solidFill>
              </a:rPr>
              <a:t> (</a:t>
            </a:r>
            <a:r>
              <a:rPr lang="ru-RU" altLang="ru-RU" sz="1800" dirty="0" err="1" smtClean="0">
                <a:solidFill>
                  <a:srgbClr val="010103"/>
                </a:solidFill>
              </a:rPr>
              <a:t>дисульфидизомеразы</a:t>
            </a:r>
            <a:r>
              <a:rPr lang="ru-RU" altLang="ru-RU" sz="1800" dirty="0" smtClean="0">
                <a:solidFill>
                  <a:srgbClr val="010103"/>
                </a:solidFill>
              </a:rPr>
              <a:t>, </a:t>
            </a:r>
            <a:r>
              <a:rPr lang="ru-RU" altLang="ru-RU" sz="1800" dirty="0" err="1" smtClean="0">
                <a:solidFill>
                  <a:srgbClr val="010103"/>
                </a:solidFill>
              </a:rPr>
              <a:t>пептидилпролилизомеразы</a:t>
            </a:r>
            <a:r>
              <a:rPr lang="ru-RU" altLang="ru-RU" sz="1800" dirty="0" smtClean="0">
                <a:solidFill>
                  <a:srgbClr val="010103"/>
                </a:solidFill>
              </a:rPr>
              <a:t>), катализируют реакции, лимитирующие процесс </a:t>
            </a:r>
            <a:r>
              <a:rPr lang="ru-RU" altLang="ru-RU" sz="1800" dirty="0" err="1" smtClean="0">
                <a:solidFill>
                  <a:srgbClr val="010103"/>
                </a:solidFill>
              </a:rPr>
              <a:t>фолдинга</a:t>
            </a:r>
            <a:r>
              <a:rPr lang="ru-RU" altLang="ru-RU" sz="1800" dirty="0" smtClean="0">
                <a:solidFill>
                  <a:srgbClr val="010103"/>
                </a:solidFill>
              </a:rPr>
              <a:t>. </a:t>
            </a:r>
          </a:p>
          <a:p>
            <a:pPr marL="285750" indent="-285750" algn="just" eaLnBrk="1" fontAlgn="auto" hangingPunct="1">
              <a:spcBef>
                <a:spcPct val="25000"/>
              </a:spcBef>
              <a:spcAft>
                <a:spcPts val="0"/>
              </a:spcAft>
              <a:buSzPct val="85000"/>
              <a:buFont typeface="Wingdings" panose="05000000000000000000" pitchFamily="2" charset="2"/>
              <a:buChar char="ü"/>
              <a:defRPr/>
            </a:pPr>
            <a:r>
              <a:rPr lang="ru-RU" altLang="ru-RU" sz="1800" dirty="0" smtClean="0">
                <a:solidFill>
                  <a:srgbClr val="010103"/>
                </a:solidFill>
              </a:rPr>
              <a:t>Цитоплазматические </a:t>
            </a:r>
            <a:r>
              <a:rPr lang="ru-RU" altLang="ru-RU" sz="1800" dirty="0" err="1" smtClean="0">
                <a:solidFill>
                  <a:srgbClr val="010103"/>
                </a:solidFill>
              </a:rPr>
              <a:t>шапероны</a:t>
            </a:r>
            <a:r>
              <a:rPr lang="ru-RU" altLang="ru-RU" sz="1800" dirty="0" smtClean="0">
                <a:solidFill>
                  <a:srgbClr val="010103"/>
                </a:solidFill>
              </a:rPr>
              <a:t> </a:t>
            </a:r>
            <a:r>
              <a:rPr lang="en-US" altLang="ru-RU" sz="1800" dirty="0" smtClean="0">
                <a:solidFill>
                  <a:srgbClr val="010103"/>
                </a:solidFill>
              </a:rPr>
              <a:t>HSP70 </a:t>
            </a:r>
            <a:r>
              <a:rPr lang="ru-RU" altLang="ru-RU" sz="1800" dirty="0" smtClean="0">
                <a:solidFill>
                  <a:srgbClr val="010103"/>
                </a:solidFill>
              </a:rPr>
              <a:t>и </a:t>
            </a:r>
            <a:r>
              <a:rPr lang="en-US" altLang="ru-RU" sz="1800" dirty="0" smtClean="0">
                <a:solidFill>
                  <a:srgbClr val="010103"/>
                </a:solidFill>
              </a:rPr>
              <a:t>HSP40</a:t>
            </a:r>
            <a:r>
              <a:rPr lang="ru-RU" altLang="ru-RU" sz="1800" dirty="0" smtClean="0">
                <a:solidFill>
                  <a:srgbClr val="010103"/>
                </a:solidFill>
              </a:rPr>
              <a:t> взаимодействуют с короткими (около 55 аминокислот) фрагментами растущей полипептидной цепи. Время жизни такого комплекса сопоставимо со временем, необходимым для </a:t>
            </a:r>
            <a:r>
              <a:rPr lang="ru-RU" altLang="ru-RU" sz="1800" dirty="0" err="1" smtClean="0">
                <a:solidFill>
                  <a:srgbClr val="010103"/>
                </a:solidFill>
              </a:rPr>
              <a:t>фолдинга</a:t>
            </a:r>
            <a:r>
              <a:rPr lang="ru-RU" altLang="ru-RU" sz="1800" dirty="0" smtClean="0">
                <a:solidFill>
                  <a:srgbClr val="010103"/>
                </a:solidFill>
              </a:rPr>
              <a:t>. </a:t>
            </a:r>
          </a:p>
          <a:p>
            <a:pPr marL="285750" indent="-285750" algn="just" eaLnBrk="1" fontAlgn="auto" hangingPunct="1">
              <a:spcBef>
                <a:spcPct val="25000"/>
              </a:spcBef>
              <a:spcAft>
                <a:spcPts val="0"/>
              </a:spcAft>
              <a:buSzPct val="85000"/>
              <a:buFont typeface="Wingdings" panose="05000000000000000000" pitchFamily="2" charset="2"/>
              <a:buChar char="ü"/>
              <a:defRPr/>
            </a:pPr>
            <a:r>
              <a:rPr lang="ru-RU" altLang="ru-RU" sz="1800" dirty="0" err="1" smtClean="0">
                <a:solidFill>
                  <a:srgbClr val="010103"/>
                </a:solidFill>
              </a:rPr>
              <a:t>Шапероны</a:t>
            </a:r>
            <a:r>
              <a:rPr lang="ru-RU" altLang="ru-RU" sz="1800" dirty="0" smtClean="0">
                <a:solidFill>
                  <a:srgbClr val="010103"/>
                </a:solidFill>
              </a:rPr>
              <a:t> обратимо связываются </a:t>
            </a:r>
            <a:r>
              <a:rPr lang="en-US" altLang="ru-RU" sz="1800" dirty="0" smtClean="0">
                <a:solidFill>
                  <a:srgbClr val="010103"/>
                </a:solidFill>
              </a:rPr>
              <a:t> </a:t>
            </a:r>
            <a:r>
              <a:rPr lang="ru-RU" altLang="ru-RU" sz="1800" dirty="0" smtClean="0">
                <a:solidFill>
                  <a:srgbClr val="010103"/>
                </a:solidFill>
              </a:rPr>
              <a:t>с промежуточными конформационными  вариантами других белков, обеспечивают  </a:t>
            </a:r>
            <a:r>
              <a:rPr lang="ru-RU" altLang="ru-RU" sz="1800" dirty="0" err="1" smtClean="0">
                <a:solidFill>
                  <a:srgbClr val="010103"/>
                </a:solidFill>
              </a:rPr>
              <a:t>транслокацию</a:t>
            </a:r>
            <a:r>
              <a:rPr lang="ru-RU" altLang="ru-RU" sz="1800" dirty="0" smtClean="0">
                <a:solidFill>
                  <a:srgbClr val="010103"/>
                </a:solidFill>
              </a:rPr>
              <a:t> и образование функционально-активных пространственных структур.</a:t>
            </a:r>
          </a:p>
          <a:p>
            <a:pPr marL="285750" indent="-285750" algn="just" eaLnBrk="1" fontAlgn="auto" hangingPunct="1">
              <a:spcBef>
                <a:spcPct val="25000"/>
              </a:spcBef>
              <a:spcAft>
                <a:spcPts val="0"/>
              </a:spcAft>
              <a:buSzPct val="85000"/>
              <a:buFont typeface="Wingdings" panose="05000000000000000000" pitchFamily="2" charset="2"/>
              <a:buChar char="ü"/>
              <a:defRPr/>
            </a:pPr>
            <a:r>
              <a:rPr lang="ru-RU" altLang="ru-RU" sz="1800" dirty="0" err="1" smtClean="0">
                <a:solidFill>
                  <a:srgbClr val="010103"/>
                </a:solidFill>
              </a:rPr>
              <a:t>Шаперонины</a:t>
            </a:r>
            <a:r>
              <a:rPr lang="ru-RU" altLang="ru-RU" sz="1800" dirty="0" smtClean="0">
                <a:solidFill>
                  <a:srgbClr val="010103"/>
                </a:solidFill>
              </a:rPr>
              <a:t> (</a:t>
            </a:r>
            <a:r>
              <a:rPr lang="en-US" altLang="ru-RU" sz="1800" dirty="0" err="1" smtClean="0">
                <a:solidFill>
                  <a:srgbClr val="010103"/>
                </a:solidFill>
              </a:rPr>
              <a:t>GroEL</a:t>
            </a:r>
            <a:r>
              <a:rPr lang="en-US" altLang="ru-RU" sz="1800" dirty="0" smtClean="0">
                <a:solidFill>
                  <a:srgbClr val="010103"/>
                </a:solidFill>
              </a:rPr>
              <a:t>/</a:t>
            </a:r>
            <a:r>
              <a:rPr lang="en-US" altLang="ru-RU" sz="1800" dirty="0" err="1" smtClean="0">
                <a:solidFill>
                  <a:srgbClr val="010103"/>
                </a:solidFill>
              </a:rPr>
              <a:t>GroES</a:t>
            </a:r>
            <a:r>
              <a:rPr lang="ru-RU" altLang="ru-RU" sz="1800" dirty="0" smtClean="0">
                <a:solidFill>
                  <a:srgbClr val="010103"/>
                </a:solidFill>
              </a:rPr>
              <a:t>, </a:t>
            </a:r>
            <a:r>
              <a:rPr lang="en-US" altLang="ru-RU" sz="1800" dirty="0" err="1" smtClean="0">
                <a:solidFill>
                  <a:srgbClr val="010103"/>
                </a:solidFill>
              </a:rPr>
              <a:t>TriC</a:t>
            </a:r>
            <a:r>
              <a:rPr lang="ru-RU" altLang="ru-RU" sz="1800" dirty="0" smtClean="0">
                <a:solidFill>
                  <a:srgbClr val="010103"/>
                </a:solidFill>
              </a:rPr>
              <a:t>)</a:t>
            </a:r>
            <a:r>
              <a:rPr lang="en-US" altLang="ru-RU" sz="1800" dirty="0" smtClean="0">
                <a:solidFill>
                  <a:srgbClr val="010103"/>
                </a:solidFill>
              </a:rPr>
              <a:t>.</a:t>
            </a:r>
            <a:r>
              <a:rPr lang="ru-RU" altLang="ru-RU" sz="1800" dirty="0" smtClean="0">
                <a:solidFill>
                  <a:srgbClr val="010103"/>
                </a:solidFill>
              </a:rPr>
              <a:t> </a:t>
            </a:r>
          </a:p>
        </p:txBody>
      </p:sp>
    </p:spTree>
    <p:extLst>
      <p:ext uri="{BB962C8B-B14F-4D97-AF65-F5344CB8AC3E}">
        <p14:creationId xmlns:p14="http://schemas.microsoft.com/office/powerpoint/2010/main" val="1008875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063750" y="115888"/>
            <a:ext cx="7821613" cy="785812"/>
          </a:xfrm>
        </p:spPr>
        <p:txBody>
          <a:bodyPr rtlCol="0">
            <a:normAutofit fontScale="90000"/>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Присоединение липидных компонентов (мембранных якорей) к  С</a:t>
            </a:r>
            <a:r>
              <a:rPr lang="en-US" altLang="ru-RU" sz="2800" b="1" dirty="0">
                <a:solidFill>
                  <a:schemeClr val="accent1">
                    <a:lumMod val="50000"/>
                  </a:schemeClr>
                </a:solidFill>
                <a:effectLst>
                  <a:outerShdw blurRad="38100" dist="38100" dir="2700000" algn="tl">
                    <a:srgbClr val="000000">
                      <a:alpha val="43137"/>
                    </a:srgbClr>
                  </a:outerShdw>
                </a:effectLst>
              </a:rPr>
              <a:t>-</a:t>
            </a:r>
            <a:r>
              <a:rPr lang="ru-RU" altLang="ru-RU" sz="2800" b="1" dirty="0">
                <a:solidFill>
                  <a:schemeClr val="accent1">
                    <a:lumMod val="50000"/>
                  </a:schemeClr>
                </a:solidFill>
                <a:effectLst>
                  <a:outerShdw blurRad="38100" dist="38100" dir="2700000" algn="tl">
                    <a:srgbClr val="000000">
                      <a:alpha val="43137"/>
                    </a:srgbClr>
                  </a:outerShdw>
                </a:effectLst>
              </a:rPr>
              <a:t>концу белка (1)</a:t>
            </a:r>
          </a:p>
        </p:txBody>
      </p:sp>
      <p:sp>
        <p:nvSpPr>
          <p:cNvPr id="71684" name="Rectangle 3"/>
          <p:cNvSpPr>
            <a:spLocks noChangeArrowheads="1"/>
          </p:cNvSpPr>
          <p:nvPr/>
        </p:nvSpPr>
        <p:spPr bwMode="auto">
          <a:xfrm>
            <a:off x="1703388" y="1052513"/>
            <a:ext cx="5545137"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ru-RU" altLang="ru-RU" sz="2000" b="1" i="1" u="sng">
                <a:latin typeface="Arial" panose="020B0604020202020204" pitchFamily="34" charset="0"/>
              </a:rPr>
              <a:t>Ф</a:t>
            </a:r>
            <a:r>
              <a:rPr lang="ru-RU" altLang="ru-RU" sz="2000" b="1" i="1" u="sng">
                <a:latin typeface="Arial" panose="020B0604020202020204" pitchFamily="34" charset="0"/>
                <a:cs typeface="Arial" panose="020B0604020202020204" pitchFamily="34" charset="0"/>
              </a:rPr>
              <a:t>арнезилирование</a:t>
            </a:r>
            <a:r>
              <a:rPr lang="ru-RU" altLang="ru-RU" sz="2000" b="1">
                <a:latin typeface="Arial" panose="020B0604020202020204" pitchFamily="34" charset="0"/>
              </a:rPr>
              <a:t> - п</a:t>
            </a:r>
            <a:r>
              <a:rPr lang="ru-RU" altLang="ru-RU" sz="2000" b="1">
                <a:latin typeface="Arial" panose="020B0604020202020204" pitchFamily="34" charset="0"/>
                <a:cs typeface="Arial" panose="020B0604020202020204" pitchFamily="34" charset="0"/>
              </a:rPr>
              <a:t>рисоединение изопренильных остатков </a:t>
            </a:r>
            <a:r>
              <a:rPr lang="ru-RU" altLang="ru-RU" sz="2000" b="1">
                <a:latin typeface="Arial" panose="020B0604020202020204" pitchFamily="34" charset="0"/>
              </a:rPr>
              <a:t> </a:t>
            </a:r>
            <a:r>
              <a:rPr lang="ru-RU" altLang="ru-RU" sz="2000" b="1">
                <a:latin typeface="Arial" panose="020B0604020202020204" pitchFamily="34" charset="0"/>
                <a:cs typeface="Arial" panose="020B0604020202020204" pitchFamily="34" charset="0"/>
              </a:rPr>
              <a:t>к цистеину в составе С-концевого тетрапептида </a:t>
            </a:r>
            <a:r>
              <a:rPr lang="ru-RU" altLang="ru-RU" sz="2400" b="1">
                <a:latin typeface="Arial" panose="020B0604020202020204" pitchFamily="34" charset="0"/>
                <a:cs typeface="Arial" panose="020B0604020202020204" pitchFamily="34" charset="0"/>
              </a:rPr>
              <a:t>цистеин-</a:t>
            </a:r>
            <a:r>
              <a:rPr lang="ru-RU" altLang="ru-RU" sz="2400" b="1">
                <a:latin typeface="Arial" panose="020B0604020202020204" pitchFamily="34" charset="0"/>
              </a:rPr>
              <a:t>А-А</a:t>
            </a:r>
            <a:r>
              <a:rPr lang="ru-RU" altLang="ru-RU" sz="2400" b="1">
                <a:latin typeface="Arial" panose="020B0604020202020204" pitchFamily="34" charset="0"/>
                <a:cs typeface="Arial" panose="020B0604020202020204" pitchFamily="34" charset="0"/>
              </a:rPr>
              <a:t>-</a:t>
            </a:r>
            <a:r>
              <a:rPr lang="ru-RU" altLang="ru-RU" sz="2400" b="1">
                <a:solidFill>
                  <a:srgbClr val="CC0000"/>
                </a:solidFill>
                <a:latin typeface="Arial" panose="020B0604020202020204" pitchFamily="34" charset="0"/>
                <a:cs typeface="Arial" panose="020B0604020202020204" pitchFamily="34" charset="0"/>
              </a:rPr>
              <a:t>Х</a:t>
            </a:r>
            <a:r>
              <a:rPr lang="ru-RU" altLang="ru-RU" sz="2400" b="1">
                <a:latin typeface="Arial" panose="020B0604020202020204" pitchFamily="34" charset="0"/>
                <a:cs typeface="Arial" panose="020B0604020202020204" pitchFamily="34" charset="0"/>
              </a:rPr>
              <a:t>-СООН</a:t>
            </a:r>
            <a:r>
              <a:rPr lang="ru-RU" altLang="ru-RU" sz="2000" b="1">
                <a:latin typeface="Arial" panose="020B0604020202020204" pitchFamily="34" charset="0"/>
              </a:rPr>
              <a:t> </a:t>
            </a:r>
            <a:r>
              <a:rPr lang="ru-RU" altLang="ru-RU" sz="2000" b="1">
                <a:latin typeface="Arial" panose="020B0604020202020204" pitchFamily="34" charset="0"/>
                <a:cs typeface="Arial" panose="020B0604020202020204" pitchFamily="34" charset="0"/>
              </a:rPr>
              <a:t> катализируют </a:t>
            </a:r>
            <a:r>
              <a:rPr lang="ru-RU" altLang="ru-RU" sz="2000" b="1">
                <a:solidFill>
                  <a:srgbClr val="CC0000"/>
                </a:solidFill>
                <a:latin typeface="Arial" panose="020B0604020202020204" pitchFamily="34" charset="0"/>
                <a:cs typeface="Arial" panose="020B0604020202020204" pitchFamily="34" charset="0"/>
              </a:rPr>
              <a:t>фарнезилтрансферазы</a:t>
            </a:r>
            <a:r>
              <a:rPr lang="ru-RU" altLang="ru-RU" sz="2000" b="1">
                <a:latin typeface="Arial" panose="020B0604020202020204" pitchFamily="34" charset="0"/>
              </a:rPr>
              <a:t>. </a:t>
            </a:r>
          </a:p>
        </p:txBody>
      </p:sp>
      <p:sp>
        <p:nvSpPr>
          <p:cNvPr id="71685" name="Text Box 6"/>
          <p:cNvSpPr txBox="1">
            <a:spLocks noChangeArrowheads="1"/>
          </p:cNvSpPr>
          <p:nvPr/>
        </p:nvSpPr>
        <p:spPr bwMode="auto">
          <a:xfrm>
            <a:off x="1631950" y="2998788"/>
            <a:ext cx="3095625"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latin typeface="Arial" panose="020B0604020202020204" pitchFamily="34" charset="0"/>
              </a:rPr>
              <a:t>Если  </a:t>
            </a:r>
            <a:r>
              <a:rPr lang="ru-RU" altLang="ru-RU" sz="1800" b="1">
                <a:solidFill>
                  <a:srgbClr val="CC0000"/>
                </a:solidFill>
                <a:latin typeface="Arial" panose="020B0604020202020204" pitchFamily="34" charset="0"/>
              </a:rPr>
              <a:t>Х </a:t>
            </a:r>
            <a:r>
              <a:rPr lang="ru-RU" altLang="ru-RU" sz="1800" b="1">
                <a:latin typeface="Arial" panose="020B0604020202020204" pitchFamily="34" charset="0"/>
              </a:rPr>
              <a:t>– серин, метионин, глутамин, то присоединяется фарнезил (С15), если </a:t>
            </a:r>
            <a:r>
              <a:rPr lang="ru-RU" altLang="ru-RU" sz="1800" b="1">
                <a:solidFill>
                  <a:srgbClr val="CC0000"/>
                </a:solidFill>
                <a:latin typeface="Arial" panose="020B0604020202020204" pitchFamily="34" charset="0"/>
              </a:rPr>
              <a:t>Х </a:t>
            </a:r>
            <a:r>
              <a:rPr lang="ru-RU" altLang="ru-RU" sz="1800" b="1">
                <a:latin typeface="Arial" panose="020B0604020202020204" pitchFamily="34" charset="0"/>
              </a:rPr>
              <a:t>– лейцин, то происходит присоединение геранил-геранила (С20). </a:t>
            </a:r>
            <a:endParaRPr lang="ru-RU" altLang="ru-RU" sz="1800">
              <a:latin typeface="Arial" panose="020B0604020202020204" pitchFamily="34" charset="0"/>
            </a:endParaRPr>
          </a:p>
        </p:txBody>
      </p:sp>
      <p:sp>
        <p:nvSpPr>
          <p:cNvPr id="71686" name="Text Box 7"/>
          <p:cNvSpPr txBox="1">
            <a:spLocks noChangeArrowheads="1"/>
          </p:cNvSpPr>
          <p:nvPr/>
        </p:nvSpPr>
        <p:spPr bwMode="auto">
          <a:xfrm>
            <a:off x="1631950" y="5300663"/>
            <a:ext cx="8964613"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latin typeface="Arial" panose="020B0604020202020204" pitchFamily="34" charset="0"/>
              </a:rPr>
              <a:t>Затем  три последних аминокислоты (А-А-</a:t>
            </a:r>
            <a:r>
              <a:rPr lang="ru-RU" altLang="ru-RU" sz="1800" b="1">
                <a:solidFill>
                  <a:srgbClr val="CC0000"/>
                </a:solidFill>
                <a:latin typeface="Arial" panose="020B0604020202020204" pitchFamily="34" charset="0"/>
              </a:rPr>
              <a:t>Х</a:t>
            </a:r>
            <a:r>
              <a:rPr lang="ru-RU" altLang="ru-RU" sz="1800" b="1">
                <a:latin typeface="Arial" panose="020B0604020202020204" pitchFamily="34" charset="0"/>
              </a:rPr>
              <a:t> ) удаляются, </a:t>
            </a:r>
            <a:r>
              <a:rPr lang="ru-RU" altLang="ru-RU" sz="1800" b="1">
                <a:solidFill>
                  <a:srgbClr val="CC0000"/>
                </a:solidFill>
                <a:latin typeface="Arial" panose="020B0604020202020204" pitchFamily="34" charset="0"/>
              </a:rPr>
              <a:t>метилтрансфераза</a:t>
            </a:r>
            <a:r>
              <a:rPr lang="ru-RU" altLang="ru-RU" sz="1800" b="1">
                <a:latin typeface="Arial" panose="020B0604020202020204" pitchFamily="34" charset="0"/>
              </a:rPr>
              <a:t> переносит на СООН-группу цистеина метильную группу </a:t>
            </a:r>
          </a:p>
          <a:p>
            <a:pPr eaLnBrk="1" hangingPunct="1">
              <a:lnSpc>
                <a:spcPct val="100000"/>
              </a:lnSpc>
              <a:spcBef>
                <a:spcPct val="0"/>
              </a:spcBef>
              <a:buFontTx/>
              <a:buNone/>
            </a:pPr>
            <a:r>
              <a:rPr lang="en-US" altLang="ru-RU" sz="1800" b="1">
                <a:latin typeface="Arial" panose="020B0604020202020204" pitchFamily="34" charset="0"/>
              </a:rPr>
              <a:t>S-</a:t>
            </a:r>
            <a:r>
              <a:rPr lang="ru-RU" altLang="ru-RU" sz="1800" b="1">
                <a:latin typeface="Arial" panose="020B0604020202020204" pitchFamily="34" charset="0"/>
              </a:rPr>
              <a:t>аденозиметионина. </a:t>
            </a:r>
          </a:p>
          <a:p>
            <a:pPr eaLnBrk="1" hangingPunct="1">
              <a:lnSpc>
                <a:spcPct val="100000"/>
              </a:lnSpc>
              <a:spcBef>
                <a:spcPct val="0"/>
              </a:spcBef>
              <a:buFontTx/>
              <a:buNone/>
            </a:pPr>
            <a:r>
              <a:rPr lang="ru-RU" altLang="ru-RU" sz="1800" b="1">
                <a:latin typeface="Arial" panose="020B0604020202020204" pitchFamily="34" charset="0"/>
              </a:rPr>
              <a:t>Субстраты: мембранные белки, </a:t>
            </a:r>
            <a:r>
              <a:rPr lang="en-US" altLang="ru-RU" sz="1800" b="1">
                <a:latin typeface="Arial" panose="020B0604020202020204" pitchFamily="34" charset="0"/>
              </a:rPr>
              <a:t>G</a:t>
            </a:r>
            <a:r>
              <a:rPr lang="ru-RU" altLang="ru-RU" sz="1800" b="1">
                <a:latin typeface="Arial" panose="020B0604020202020204" pitchFamily="34" charset="0"/>
              </a:rPr>
              <a:t>-белки, белки ядерного матрикса, </a:t>
            </a:r>
            <a:r>
              <a:rPr lang="en-US" altLang="ru-RU" sz="1800" b="1">
                <a:latin typeface="Arial" panose="020B0604020202020204" pitchFamily="34" charset="0"/>
              </a:rPr>
              <a:t>Ras</a:t>
            </a:r>
            <a:r>
              <a:rPr lang="ru-RU" altLang="ru-RU" sz="1800" b="1">
                <a:latin typeface="Arial" panose="020B0604020202020204" pitchFamily="34" charset="0"/>
              </a:rPr>
              <a:t>-белки. У дрожжей 2 фермента: </a:t>
            </a:r>
            <a:r>
              <a:rPr lang="en-US" altLang="ru-RU" sz="1800" b="1">
                <a:solidFill>
                  <a:srgbClr val="CC0000"/>
                </a:solidFill>
                <a:latin typeface="Arial" panose="020B0604020202020204" pitchFamily="34" charset="0"/>
              </a:rPr>
              <a:t>Ram1, Ram2</a:t>
            </a:r>
            <a:r>
              <a:rPr lang="en-US" altLang="ru-RU" sz="1800" b="1">
                <a:latin typeface="Arial" panose="020B0604020202020204" pitchFamily="34" charset="0"/>
              </a:rPr>
              <a:t>.</a:t>
            </a:r>
            <a:endParaRPr lang="ru-RU" altLang="ru-RU" sz="1800">
              <a:latin typeface="Arial" panose="020B0604020202020204" pitchFamily="34" charset="0"/>
            </a:endParaRPr>
          </a:p>
        </p:txBody>
      </p:sp>
      <p:pic>
        <p:nvPicPr>
          <p:cNvPr id="71687" name="Рисунок 1"/>
          <p:cNvPicPr>
            <a:picLocks noChangeAspect="1"/>
          </p:cNvPicPr>
          <p:nvPr/>
        </p:nvPicPr>
        <p:blipFill>
          <a:blip r:embed="rId2">
            <a:extLst>
              <a:ext uri="{28A0092B-C50C-407E-A947-70E740481C1C}">
                <a14:useLocalDpi xmlns:a14="http://schemas.microsoft.com/office/drawing/2010/main" val="0"/>
              </a:ext>
            </a:extLst>
          </a:blip>
          <a:srcRect t="50000"/>
          <a:stretch>
            <a:fillRect/>
          </a:stretch>
        </p:blipFill>
        <p:spPr bwMode="auto">
          <a:xfrm>
            <a:off x="5016500" y="2492375"/>
            <a:ext cx="532765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Рисунок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3573463"/>
            <a:ext cx="558165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Рисунок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83563" y="1038225"/>
            <a:ext cx="1849437"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8551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20888" y="58738"/>
            <a:ext cx="7821612" cy="1506537"/>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Присоединение липидных компонентов (</a:t>
            </a:r>
            <a:r>
              <a:rPr lang="en-US" altLang="ru-RU" sz="2800" b="1" dirty="0">
                <a:solidFill>
                  <a:schemeClr val="accent1">
                    <a:lumMod val="50000"/>
                  </a:schemeClr>
                </a:solidFill>
                <a:effectLst>
                  <a:outerShdw blurRad="38100" dist="38100" dir="2700000" algn="tl">
                    <a:srgbClr val="000000">
                      <a:alpha val="43137"/>
                    </a:srgbClr>
                  </a:outerShdw>
                </a:effectLst>
              </a:rPr>
              <a:t>GPI- </a:t>
            </a:r>
            <a:r>
              <a:rPr lang="ru-RU" altLang="ru-RU" sz="2800" b="1" dirty="0">
                <a:solidFill>
                  <a:schemeClr val="accent1">
                    <a:lumMod val="50000"/>
                  </a:schemeClr>
                </a:solidFill>
                <a:effectLst>
                  <a:outerShdw blurRad="38100" dist="38100" dir="2700000" algn="tl">
                    <a:srgbClr val="000000">
                      <a:alpha val="43137"/>
                    </a:srgbClr>
                  </a:outerShdw>
                </a:effectLst>
              </a:rPr>
              <a:t>якорь) к  С</a:t>
            </a:r>
            <a:r>
              <a:rPr lang="en-US" altLang="ru-RU" sz="2800" b="1" dirty="0">
                <a:solidFill>
                  <a:schemeClr val="accent1">
                    <a:lumMod val="50000"/>
                  </a:schemeClr>
                </a:solidFill>
                <a:effectLst>
                  <a:outerShdw blurRad="38100" dist="38100" dir="2700000" algn="tl">
                    <a:srgbClr val="000000">
                      <a:alpha val="43137"/>
                    </a:srgbClr>
                  </a:outerShdw>
                </a:effectLst>
              </a:rPr>
              <a:t>-</a:t>
            </a:r>
            <a:r>
              <a:rPr lang="ru-RU" altLang="ru-RU" sz="2800" b="1" dirty="0">
                <a:solidFill>
                  <a:schemeClr val="accent1">
                    <a:lumMod val="50000"/>
                  </a:schemeClr>
                </a:solidFill>
                <a:effectLst>
                  <a:outerShdw blurRad="38100" dist="38100" dir="2700000" algn="tl">
                    <a:srgbClr val="000000">
                      <a:alpha val="43137"/>
                    </a:srgbClr>
                  </a:outerShdw>
                </a:effectLst>
              </a:rPr>
              <a:t>концу белка (2)</a:t>
            </a:r>
          </a:p>
        </p:txBody>
      </p:sp>
      <p:pic>
        <p:nvPicPr>
          <p:cNvPr id="7270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1557338"/>
            <a:ext cx="6770687" cy="499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8112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039938" y="144463"/>
            <a:ext cx="7820025" cy="1435100"/>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Ферменты синтеза липидных компонентов связаны с мембранами гладкого ЭР</a:t>
            </a:r>
          </a:p>
        </p:txBody>
      </p:sp>
      <p:sp>
        <p:nvSpPr>
          <p:cNvPr id="73732" name="Text Box 3"/>
          <p:cNvSpPr txBox="1">
            <a:spLocks noChangeArrowheads="1"/>
          </p:cNvSpPr>
          <p:nvPr/>
        </p:nvSpPr>
        <p:spPr bwMode="auto">
          <a:xfrm>
            <a:off x="1752600" y="5410200"/>
            <a:ext cx="861060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a:solidFill>
                  <a:srgbClr val="000408"/>
                </a:solidFill>
                <a:latin typeface="Arial" panose="020B0604020202020204" pitchFamily="34" charset="0"/>
              </a:rPr>
              <a:t>1- образование </a:t>
            </a:r>
            <a:r>
              <a:rPr lang="ru-RU" altLang="ru-RU" sz="2000" b="1" i="1">
                <a:solidFill>
                  <a:srgbClr val="000408"/>
                </a:solidFill>
                <a:latin typeface="Arial" panose="020B0604020202020204" pitchFamily="34" charset="0"/>
              </a:rPr>
              <a:t>диацилглицерина</a:t>
            </a:r>
            <a:r>
              <a:rPr lang="ru-RU" altLang="ru-RU" sz="2000">
                <a:solidFill>
                  <a:srgbClr val="000408"/>
                </a:solidFill>
                <a:latin typeface="Arial" panose="020B0604020202020204" pitchFamily="34" charset="0"/>
              </a:rPr>
              <a:t>; 2 - образование </a:t>
            </a:r>
            <a:r>
              <a:rPr lang="ru-RU" altLang="ru-RU" sz="2000" b="1" i="1">
                <a:latin typeface="Arial" panose="020B0604020202020204" pitchFamily="34" charset="0"/>
                <a:cs typeface="Arial" panose="020B0604020202020204" pitchFamily="34" charset="0"/>
              </a:rPr>
              <a:t>фосф</a:t>
            </a:r>
            <a:r>
              <a:rPr lang="ru-RU" altLang="ru-RU" sz="2000" b="1" i="1">
                <a:latin typeface="Arial" panose="020B0604020202020204" pitchFamily="34" charset="0"/>
              </a:rPr>
              <a:t>атидил</a:t>
            </a:r>
            <a:r>
              <a:rPr lang="ru-RU" altLang="ru-RU" sz="2000" b="1" i="1">
                <a:latin typeface="Arial" panose="020B0604020202020204" pitchFamily="34" charset="0"/>
                <a:cs typeface="Arial" panose="020B0604020202020204" pitchFamily="34" charset="0"/>
              </a:rPr>
              <a:t>инозитидов</a:t>
            </a:r>
            <a:r>
              <a:rPr lang="ru-RU" altLang="ru-RU" sz="2000" b="1" i="1">
                <a:latin typeface="Arial" panose="020B0604020202020204" pitchFamily="34" charset="0"/>
              </a:rPr>
              <a:t>; </a:t>
            </a:r>
          </a:p>
          <a:p>
            <a:pPr eaLnBrk="1" hangingPunct="1">
              <a:lnSpc>
                <a:spcPct val="100000"/>
              </a:lnSpc>
              <a:spcBef>
                <a:spcPct val="0"/>
              </a:spcBef>
              <a:buFontTx/>
              <a:buNone/>
            </a:pPr>
            <a:r>
              <a:rPr lang="ru-RU" altLang="ru-RU" sz="2000">
                <a:latin typeface="Arial" panose="020B0604020202020204" pitchFamily="34" charset="0"/>
              </a:rPr>
              <a:t>3 –</a:t>
            </a:r>
            <a:r>
              <a:rPr lang="ru-RU" altLang="ru-RU" sz="2000" b="1" i="1">
                <a:latin typeface="Arial" panose="020B0604020202020204" pitchFamily="34" charset="0"/>
              </a:rPr>
              <a:t> </a:t>
            </a:r>
            <a:r>
              <a:rPr lang="ru-RU" altLang="ru-RU" sz="2000">
                <a:solidFill>
                  <a:srgbClr val="000408"/>
                </a:solidFill>
                <a:latin typeface="Arial" panose="020B0604020202020204" pitchFamily="34" charset="0"/>
              </a:rPr>
              <a:t>образование </a:t>
            </a:r>
            <a:r>
              <a:rPr lang="ru-RU" altLang="ru-RU" sz="2000" b="1" i="1">
                <a:solidFill>
                  <a:srgbClr val="000408"/>
                </a:solidFill>
                <a:latin typeface="Arial" panose="020B0604020202020204" pitchFamily="34" charset="0"/>
              </a:rPr>
              <a:t>фарнезилпирофосфата и геранилгеранилпирофосфата</a:t>
            </a:r>
            <a:r>
              <a:rPr lang="ru-RU" altLang="ru-RU" sz="2000">
                <a:latin typeface="Arial" panose="020B0604020202020204" pitchFamily="34" charset="0"/>
              </a:rPr>
              <a:t>.</a:t>
            </a:r>
          </a:p>
        </p:txBody>
      </p:sp>
      <p:grpSp>
        <p:nvGrpSpPr>
          <p:cNvPr id="73733" name="Group 4"/>
          <p:cNvGrpSpPr>
            <a:grpSpLocks/>
          </p:cNvGrpSpPr>
          <p:nvPr/>
        </p:nvGrpSpPr>
        <p:grpSpPr bwMode="auto">
          <a:xfrm>
            <a:off x="2590800" y="1579563"/>
            <a:ext cx="7132638" cy="3678237"/>
            <a:chOff x="672" y="960"/>
            <a:chExt cx="4493" cy="2317"/>
          </a:xfrm>
        </p:grpSpPr>
        <p:pic>
          <p:nvPicPr>
            <p:cNvPr id="73734" name="Picture 5" descr="ER2"/>
            <p:cNvPicPr>
              <a:picLocks noChangeAspect="1" noChangeArrowheads="1"/>
            </p:cNvPicPr>
            <p:nvPr/>
          </p:nvPicPr>
          <p:blipFill>
            <a:blip r:embed="rId2">
              <a:lum bright="-30000" contrast="48000"/>
              <a:extLst>
                <a:ext uri="{28A0092B-C50C-407E-A947-70E740481C1C}">
                  <a14:useLocalDpi xmlns:a14="http://schemas.microsoft.com/office/drawing/2010/main" val="0"/>
                </a:ext>
              </a:extLst>
            </a:blip>
            <a:srcRect/>
            <a:stretch>
              <a:fillRect/>
            </a:stretch>
          </p:blipFill>
          <p:spPr bwMode="auto">
            <a:xfrm>
              <a:off x="672" y="960"/>
              <a:ext cx="4493" cy="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735" name="Group 6"/>
            <p:cNvGrpSpPr>
              <a:grpSpLocks/>
            </p:cNvGrpSpPr>
            <p:nvPr/>
          </p:nvGrpSpPr>
          <p:grpSpPr bwMode="auto">
            <a:xfrm>
              <a:off x="1128" y="1122"/>
              <a:ext cx="356" cy="356"/>
              <a:chOff x="1152" y="1056"/>
              <a:chExt cx="356" cy="356"/>
            </a:xfrm>
          </p:grpSpPr>
          <p:sp>
            <p:nvSpPr>
              <p:cNvPr id="73742" name="AutoShape 7"/>
              <p:cNvSpPr>
                <a:spLocks noChangeArrowheads="1"/>
              </p:cNvSpPr>
              <p:nvPr/>
            </p:nvSpPr>
            <p:spPr bwMode="auto">
              <a:xfrm>
                <a:off x="1152" y="1056"/>
                <a:ext cx="356" cy="356"/>
              </a:xfrm>
              <a:prstGeom prst="diamond">
                <a:avLst/>
              </a:prstGeom>
              <a:noFill/>
              <a:ln w="19050">
                <a:solidFill>
                  <a:srgbClr val="99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73743" name="Text Box 8"/>
              <p:cNvSpPr txBox="1">
                <a:spLocks noChangeArrowheads="1"/>
              </p:cNvSpPr>
              <p:nvPr/>
            </p:nvSpPr>
            <p:spPr bwMode="auto">
              <a:xfrm>
                <a:off x="1230" y="1092"/>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400">
                    <a:solidFill>
                      <a:srgbClr val="000408"/>
                    </a:solidFill>
                    <a:latin typeface="Arial" panose="020B0604020202020204" pitchFamily="34" charset="0"/>
                  </a:rPr>
                  <a:t>1</a:t>
                </a:r>
              </a:p>
            </p:txBody>
          </p:sp>
        </p:grpSp>
        <p:grpSp>
          <p:nvGrpSpPr>
            <p:cNvPr id="73736" name="Group 9"/>
            <p:cNvGrpSpPr>
              <a:grpSpLocks/>
            </p:cNvGrpSpPr>
            <p:nvPr/>
          </p:nvGrpSpPr>
          <p:grpSpPr bwMode="auto">
            <a:xfrm>
              <a:off x="1470" y="1116"/>
              <a:ext cx="356" cy="356"/>
              <a:chOff x="1152" y="1056"/>
              <a:chExt cx="356" cy="356"/>
            </a:xfrm>
          </p:grpSpPr>
          <p:sp>
            <p:nvSpPr>
              <p:cNvPr id="73740" name="AutoShape 10"/>
              <p:cNvSpPr>
                <a:spLocks noChangeArrowheads="1"/>
              </p:cNvSpPr>
              <p:nvPr/>
            </p:nvSpPr>
            <p:spPr bwMode="auto">
              <a:xfrm>
                <a:off x="1152" y="1056"/>
                <a:ext cx="356" cy="356"/>
              </a:xfrm>
              <a:prstGeom prst="diamond">
                <a:avLst/>
              </a:prstGeom>
              <a:noFill/>
              <a:ln w="19050">
                <a:solidFill>
                  <a:srgbClr val="99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73741" name="Text Box 11"/>
              <p:cNvSpPr txBox="1">
                <a:spLocks noChangeArrowheads="1"/>
              </p:cNvSpPr>
              <p:nvPr/>
            </p:nvSpPr>
            <p:spPr bwMode="auto">
              <a:xfrm>
                <a:off x="1230" y="1092"/>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400">
                    <a:solidFill>
                      <a:srgbClr val="000408"/>
                    </a:solidFill>
                    <a:latin typeface="Arial" panose="020B0604020202020204" pitchFamily="34" charset="0"/>
                  </a:rPr>
                  <a:t>2</a:t>
                </a:r>
              </a:p>
            </p:txBody>
          </p:sp>
        </p:grpSp>
        <p:grpSp>
          <p:nvGrpSpPr>
            <p:cNvPr id="73737" name="Group 12"/>
            <p:cNvGrpSpPr>
              <a:grpSpLocks/>
            </p:cNvGrpSpPr>
            <p:nvPr/>
          </p:nvGrpSpPr>
          <p:grpSpPr bwMode="auto">
            <a:xfrm>
              <a:off x="2788" y="1140"/>
              <a:ext cx="356" cy="356"/>
              <a:chOff x="1152" y="1056"/>
              <a:chExt cx="356" cy="356"/>
            </a:xfrm>
          </p:grpSpPr>
          <p:sp>
            <p:nvSpPr>
              <p:cNvPr id="73738" name="AutoShape 13"/>
              <p:cNvSpPr>
                <a:spLocks noChangeArrowheads="1"/>
              </p:cNvSpPr>
              <p:nvPr/>
            </p:nvSpPr>
            <p:spPr bwMode="auto">
              <a:xfrm>
                <a:off x="1152" y="1056"/>
                <a:ext cx="356" cy="356"/>
              </a:xfrm>
              <a:prstGeom prst="diamond">
                <a:avLst/>
              </a:prstGeom>
              <a:noFill/>
              <a:ln w="19050">
                <a:solidFill>
                  <a:srgbClr val="99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73739" name="Text Box 14"/>
              <p:cNvSpPr txBox="1">
                <a:spLocks noChangeArrowheads="1"/>
              </p:cNvSpPr>
              <p:nvPr/>
            </p:nvSpPr>
            <p:spPr bwMode="auto">
              <a:xfrm>
                <a:off x="1230" y="1092"/>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400">
                    <a:solidFill>
                      <a:srgbClr val="000408"/>
                    </a:solidFill>
                    <a:latin typeface="Arial" panose="020B0604020202020204" pitchFamily="34" charset="0"/>
                  </a:rPr>
                  <a:t>3</a:t>
                </a:r>
              </a:p>
            </p:txBody>
          </p:sp>
        </p:grpSp>
      </p:grpSp>
    </p:spTree>
    <p:extLst>
      <p:ext uri="{BB962C8B-B14F-4D97-AF65-F5344CB8AC3E}">
        <p14:creationId xmlns:p14="http://schemas.microsoft.com/office/powerpoint/2010/main" val="16368622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0"/>
          <p:cNvSpPr>
            <a:spLocks noGrp="1" noChangeArrowheads="1"/>
          </p:cNvSpPr>
          <p:nvPr>
            <p:ph type="title"/>
          </p:nvPr>
        </p:nvSpPr>
        <p:spPr>
          <a:xfrm>
            <a:off x="1703388" y="122238"/>
            <a:ext cx="6048375" cy="858837"/>
          </a:xfrm>
        </p:spPr>
        <p:txBody>
          <a:bodyPr rtlCol="0">
            <a:normAutofit/>
          </a:bodyPr>
          <a:lstStyle/>
          <a:p>
            <a:pPr fontAlgn="auto">
              <a:spcAft>
                <a:spcPts val="0"/>
              </a:spcAft>
              <a:defRPr/>
            </a:pPr>
            <a:r>
              <a:rPr lang="ru-RU" altLang="ru-RU" sz="3200" b="1" dirty="0" err="1">
                <a:solidFill>
                  <a:schemeClr val="accent1">
                    <a:lumMod val="50000"/>
                  </a:schemeClr>
                </a:solidFill>
                <a:effectLst>
                  <a:outerShdw blurRad="38100" dist="38100" dir="2700000" algn="tl">
                    <a:srgbClr val="000000">
                      <a:alpha val="43137"/>
                    </a:srgbClr>
                  </a:outerShdw>
                </a:effectLst>
              </a:rPr>
              <a:t>Убиквитинирование</a:t>
            </a:r>
            <a:r>
              <a:rPr lang="ru-RU" altLang="ru-RU" sz="3200" b="1" dirty="0">
                <a:solidFill>
                  <a:schemeClr val="accent1">
                    <a:lumMod val="50000"/>
                  </a:schemeClr>
                </a:solidFill>
                <a:effectLst>
                  <a:outerShdw blurRad="38100" dist="38100" dir="2700000" algn="tl">
                    <a:srgbClr val="000000">
                      <a:alpha val="43137"/>
                    </a:srgbClr>
                  </a:outerShdw>
                </a:effectLst>
              </a:rPr>
              <a:t> белка</a:t>
            </a:r>
          </a:p>
        </p:txBody>
      </p:sp>
      <p:sp>
        <p:nvSpPr>
          <p:cNvPr id="74756" name="Rectangle 3"/>
          <p:cNvSpPr>
            <a:spLocks noChangeArrowheads="1"/>
          </p:cNvSpPr>
          <p:nvPr/>
        </p:nvSpPr>
        <p:spPr bwMode="auto">
          <a:xfrm>
            <a:off x="1774825" y="2433638"/>
            <a:ext cx="8532813"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20000"/>
              </a:spcBef>
              <a:spcAft>
                <a:spcPct val="40000"/>
              </a:spcAft>
              <a:buFont typeface="Wingdings" panose="05000000000000000000" pitchFamily="2" charset="2"/>
              <a:buChar char="Ø"/>
            </a:pPr>
            <a:r>
              <a:rPr lang="en-US" altLang="ru-RU" sz="2400">
                <a:solidFill>
                  <a:srgbClr val="000000"/>
                </a:solidFill>
                <a:latin typeface="Arial" panose="020B0604020202020204" pitchFamily="34" charset="0"/>
              </a:rPr>
              <a:t> </a:t>
            </a:r>
            <a:r>
              <a:rPr lang="ru-RU" altLang="ru-RU" sz="2400">
                <a:solidFill>
                  <a:srgbClr val="000000"/>
                </a:solidFill>
                <a:latin typeface="Arial" panose="020B0604020202020204" pitchFamily="34" charset="0"/>
              </a:rPr>
              <a:t> </a:t>
            </a:r>
            <a:r>
              <a:rPr lang="ru-RU" altLang="ru-RU" sz="2000">
                <a:solidFill>
                  <a:srgbClr val="000000"/>
                </a:solidFill>
                <a:latin typeface="Arial" panose="020B0604020202020204" pitchFamily="34" charset="0"/>
              </a:rPr>
              <a:t>П</a:t>
            </a:r>
            <a:r>
              <a:rPr lang="ru-RU" altLang="ru-RU" sz="2000">
                <a:solidFill>
                  <a:srgbClr val="000000"/>
                </a:solidFill>
                <a:latin typeface="Arial" panose="020B0604020202020204" pitchFamily="34" charset="0"/>
                <a:cs typeface="Arial" panose="020B0604020202020204" pitchFamily="34" charset="0"/>
              </a:rPr>
              <a:t>рисоединение </a:t>
            </a:r>
            <a:r>
              <a:rPr lang="ru-RU" altLang="ru-RU" sz="2000" b="1">
                <a:solidFill>
                  <a:srgbClr val="000000"/>
                </a:solidFill>
                <a:latin typeface="Arial" panose="020B0604020202020204" pitchFamily="34" charset="0"/>
                <a:cs typeface="Arial" panose="020B0604020202020204" pitchFamily="34" charset="0"/>
              </a:rPr>
              <a:t>убиквитина </a:t>
            </a:r>
            <a:r>
              <a:rPr lang="ru-RU" altLang="ru-RU" sz="2000">
                <a:solidFill>
                  <a:srgbClr val="000000"/>
                </a:solidFill>
                <a:latin typeface="Arial" panose="020B0604020202020204" pitchFamily="34" charset="0"/>
                <a:cs typeface="Arial" panose="020B0604020202020204" pitchFamily="34" charset="0"/>
              </a:rPr>
              <a:t> </a:t>
            </a:r>
            <a:r>
              <a:rPr lang="ru-RU" altLang="ru-RU" sz="2000">
                <a:solidFill>
                  <a:srgbClr val="000000"/>
                </a:solidFill>
                <a:latin typeface="Arial" panose="020B0604020202020204" pitchFamily="34" charset="0"/>
              </a:rPr>
              <a:t>(</a:t>
            </a:r>
            <a:r>
              <a:rPr lang="ru-RU" altLang="ru-RU" sz="2000">
                <a:solidFill>
                  <a:srgbClr val="000000"/>
                </a:solidFill>
                <a:latin typeface="Arial" panose="020B0604020202020204" pitchFamily="34" charset="0"/>
                <a:cs typeface="Arial" panose="020B0604020202020204" pitchFamily="34" charset="0"/>
              </a:rPr>
              <a:t>76 аминокислот</a:t>
            </a:r>
            <a:r>
              <a:rPr lang="ru-RU" altLang="ru-RU" sz="2000">
                <a:solidFill>
                  <a:srgbClr val="000000"/>
                </a:solidFill>
                <a:latin typeface="Arial" panose="020B0604020202020204" pitchFamily="34" charset="0"/>
              </a:rPr>
              <a:t>) к </a:t>
            </a:r>
            <a:r>
              <a:rPr lang="ru-RU" altLang="ru-RU" sz="2000" b="1">
                <a:solidFill>
                  <a:srgbClr val="000000"/>
                </a:solidFill>
                <a:latin typeface="Arial" panose="020B0604020202020204" pitchFamily="34" charset="0"/>
                <a:cs typeface="Arial" panose="020B0604020202020204" pitchFamily="34" charset="0"/>
              </a:rPr>
              <a:t>ε</a:t>
            </a:r>
            <a:r>
              <a:rPr lang="ru-RU" altLang="ru-RU" sz="2000" b="1">
                <a:solidFill>
                  <a:srgbClr val="000000"/>
                </a:solidFill>
                <a:latin typeface="Arial" panose="020B0604020202020204" pitchFamily="34" charset="0"/>
              </a:rPr>
              <a:t>-аминогруппе лизина</a:t>
            </a:r>
            <a:r>
              <a:rPr lang="en-US" altLang="ru-RU" sz="2000">
                <a:solidFill>
                  <a:srgbClr val="000000"/>
                </a:solidFill>
                <a:latin typeface="Arial" panose="020B0604020202020204" pitchFamily="34" charset="0"/>
              </a:rPr>
              <a:t> </a:t>
            </a:r>
            <a:r>
              <a:rPr lang="ru-RU" altLang="ru-RU" sz="2000">
                <a:solidFill>
                  <a:srgbClr val="000000"/>
                </a:solidFill>
                <a:latin typeface="Arial" panose="020B0604020202020204" pitchFamily="34" charset="0"/>
              </a:rPr>
              <a:t>белка-мишени.</a:t>
            </a:r>
          </a:p>
          <a:p>
            <a:pPr eaLnBrk="1" hangingPunct="1">
              <a:lnSpc>
                <a:spcPct val="100000"/>
              </a:lnSpc>
              <a:spcBef>
                <a:spcPct val="40000"/>
              </a:spcBef>
              <a:spcAft>
                <a:spcPct val="40000"/>
              </a:spcAft>
              <a:buFont typeface="Wingdings" panose="05000000000000000000" pitchFamily="2" charset="2"/>
              <a:buChar char="Ø"/>
            </a:pPr>
            <a:r>
              <a:rPr lang="en-US" altLang="ru-RU" sz="2000">
                <a:latin typeface="Arial" panose="020B0604020202020204" pitchFamily="34" charset="0"/>
              </a:rPr>
              <a:t> </a:t>
            </a:r>
            <a:r>
              <a:rPr lang="ru-RU" altLang="ru-RU" sz="2000">
                <a:latin typeface="Arial" panose="020B0604020202020204" pitchFamily="34" charset="0"/>
              </a:rPr>
              <a:t> Убикивитин синтезируется в виде предшественника, в котором мономеры связаны пептидными (</a:t>
            </a:r>
            <a:r>
              <a:rPr lang="en-US" altLang="ru-RU" sz="2000">
                <a:latin typeface="Arial" panose="020B0604020202020204" pitchFamily="34" charset="0"/>
              </a:rPr>
              <a:t>-</a:t>
            </a:r>
            <a:r>
              <a:rPr lang="ru-RU" altLang="ru-RU" sz="2000">
                <a:latin typeface="Arial" panose="020B0604020202020204" pitchFamily="34" charset="0"/>
              </a:rPr>
              <a:t>-СО---</a:t>
            </a:r>
            <a:r>
              <a:rPr lang="el-GR" altLang="ru-RU" sz="2000">
                <a:latin typeface="Arial" panose="020B0604020202020204" pitchFamily="34" charset="0"/>
              </a:rPr>
              <a:t>α</a:t>
            </a:r>
            <a:r>
              <a:rPr lang="en-US" altLang="ru-RU" sz="2000">
                <a:latin typeface="Arial" panose="020B0604020202020204" pitchFamily="34" charset="0"/>
              </a:rPr>
              <a:t>NH--) </a:t>
            </a:r>
            <a:r>
              <a:rPr lang="ru-RU" altLang="ru-RU" sz="2000">
                <a:latin typeface="Arial" panose="020B0604020202020204" pitchFamily="34" charset="0"/>
              </a:rPr>
              <a:t>или изопептидными</a:t>
            </a:r>
            <a:r>
              <a:rPr lang="en-US" altLang="ru-RU" sz="2000">
                <a:latin typeface="Arial" panose="020B0604020202020204" pitchFamily="34" charset="0"/>
              </a:rPr>
              <a:t> (--CO---</a:t>
            </a:r>
            <a:r>
              <a:rPr lang="el-GR" altLang="ru-RU" sz="2000">
                <a:latin typeface="Arial" panose="020B0604020202020204" pitchFamily="34" charset="0"/>
              </a:rPr>
              <a:t>ε</a:t>
            </a:r>
            <a:r>
              <a:rPr lang="en-US" altLang="ru-RU" sz="2000">
                <a:latin typeface="Arial" panose="020B0604020202020204" pitchFamily="34" charset="0"/>
              </a:rPr>
              <a:t>NH--)</a:t>
            </a:r>
            <a:r>
              <a:rPr lang="ru-RU" altLang="ru-RU" sz="2000">
                <a:latin typeface="Arial" panose="020B0604020202020204" pitchFamily="34" charset="0"/>
              </a:rPr>
              <a:t> связями</a:t>
            </a:r>
            <a:r>
              <a:rPr lang="en-US" altLang="ru-RU" sz="2000">
                <a:latin typeface="Arial" panose="020B0604020202020204" pitchFamily="34" charset="0"/>
              </a:rPr>
              <a:t>.</a:t>
            </a:r>
          </a:p>
          <a:p>
            <a:pPr eaLnBrk="1" hangingPunct="1">
              <a:lnSpc>
                <a:spcPct val="100000"/>
              </a:lnSpc>
              <a:spcBef>
                <a:spcPct val="40000"/>
              </a:spcBef>
              <a:spcAft>
                <a:spcPct val="40000"/>
              </a:spcAft>
              <a:buFont typeface="Wingdings" panose="05000000000000000000" pitchFamily="2" charset="2"/>
              <a:buChar char="Ø"/>
            </a:pPr>
            <a:r>
              <a:rPr lang="en-US" altLang="ru-RU" sz="2000">
                <a:latin typeface="Arial" panose="020B0604020202020204" pitchFamily="34" charset="0"/>
              </a:rPr>
              <a:t> </a:t>
            </a:r>
            <a:r>
              <a:rPr lang="ru-RU" altLang="ru-RU" sz="2000">
                <a:latin typeface="Arial" panose="020B0604020202020204" pitchFamily="34" charset="0"/>
              </a:rPr>
              <a:t> В созревании убиквитина принимают участие специфические </a:t>
            </a:r>
            <a:r>
              <a:rPr lang="en-US" altLang="ru-RU" sz="2000">
                <a:latin typeface="Arial" panose="020B0604020202020204" pitchFamily="34" charset="0"/>
              </a:rPr>
              <a:t>DUB</a:t>
            </a:r>
            <a:r>
              <a:rPr lang="ru-RU" altLang="ru-RU" sz="2000">
                <a:latin typeface="Arial" panose="020B0604020202020204" pitchFamily="34" charset="0"/>
              </a:rPr>
              <a:t>-протеазы</a:t>
            </a:r>
            <a:r>
              <a:rPr lang="ru-RU" altLang="ru-RU" sz="2400">
                <a:latin typeface="Arial" panose="020B0604020202020204" pitchFamily="34" charset="0"/>
              </a:rPr>
              <a:t>.</a:t>
            </a:r>
            <a:endParaRPr lang="ru-RU" altLang="ru-RU" sz="2400">
              <a:solidFill>
                <a:srgbClr val="000000"/>
              </a:solidFill>
              <a:latin typeface="Arial" panose="020B0604020202020204" pitchFamily="34" charset="0"/>
            </a:endParaRPr>
          </a:p>
        </p:txBody>
      </p:sp>
      <p:grpSp>
        <p:nvGrpSpPr>
          <p:cNvPr id="74757" name="Группа 1"/>
          <p:cNvGrpSpPr>
            <a:grpSpLocks/>
          </p:cNvGrpSpPr>
          <p:nvPr/>
        </p:nvGrpSpPr>
        <p:grpSpPr bwMode="auto">
          <a:xfrm>
            <a:off x="7967663" y="765175"/>
            <a:ext cx="2700337" cy="881063"/>
            <a:chOff x="6443663" y="765175"/>
            <a:chExt cx="2700337" cy="881063"/>
          </a:xfrm>
        </p:grpSpPr>
        <p:graphicFrame>
          <p:nvGraphicFramePr>
            <p:cNvPr id="74765" name="Object 5"/>
            <p:cNvGraphicFramePr>
              <a:graphicFrameLocks/>
            </p:cNvGraphicFramePr>
            <p:nvPr/>
          </p:nvGraphicFramePr>
          <p:xfrm>
            <a:off x="6443663" y="765175"/>
            <a:ext cx="2700337" cy="881063"/>
          </p:xfrm>
          <a:graphic>
            <a:graphicData uri="http://schemas.openxmlformats.org/presentationml/2006/ole">
              <mc:AlternateContent xmlns:mc="http://schemas.openxmlformats.org/markup-compatibility/2006">
                <mc:Choice xmlns:v="urn:schemas-microsoft-com:vml" Requires="v">
                  <p:oleObj spid="_x0000_s2059" name="Image" r:id="rId3" imgW="2298413" imgH="901587" progId="Photoshop.Image.7">
                    <p:embed/>
                  </p:oleObj>
                </mc:Choice>
                <mc:Fallback>
                  <p:oleObj name="Image" r:id="rId3" imgW="2298413" imgH="901587" progId="Photoshop.Image.7">
                    <p:embed/>
                    <p:pic>
                      <p:nvPicPr>
                        <p:cNvPr id="74765" name="Object 5"/>
                        <p:cNvPicPr>
                          <a:picLocks noChangeArrowheads="1"/>
                        </p:cNvPicPr>
                        <p:nvPr/>
                      </p:nvPicPr>
                      <p:blipFill>
                        <a:blip r:embed="rId4">
                          <a:lum bright="-6000" contrast="12000"/>
                          <a:extLst>
                            <a:ext uri="{28A0092B-C50C-407E-A947-70E740481C1C}">
                              <a14:useLocalDpi xmlns:a14="http://schemas.microsoft.com/office/drawing/2010/main" val="0"/>
                            </a:ext>
                          </a:extLst>
                        </a:blip>
                        <a:srcRect/>
                        <a:stretch>
                          <a:fillRect/>
                        </a:stretch>
                      </p:blipFill>
                      <p:spPr bwMode="auto">
                        <a:xfrm>
                          <a:off x="6443663" y="765175"/>
                          <a:ext cx="2700337"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766" name="Rectangle 6"/>
            <p:cNvSpPr>
              <a:spLocks noChangeArrowheads="1"/>
            </p:cNvSpPr>
            <p:nvPr/>
          </p:nvSpPr>
          <p:spPr bwMode="auto">
            <a:xfrm>
              <a:off x="6561138" y="1142346"/>
              <a:ext cx="358056" cy="165847"/>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grpSp>
      <p:sp>
        <p:nvSpPr>
          <p:cNvPr id="4103" name="Text Box 7"/>
          <p:cNvSpPr txBox="1">
            <a:spLocks noChangeArrowheads="1"/>
          </p:cNvSpPr>
          <p:nvPr/>
        </p:nvSpPr>
        <p:spPr bwMode="auto">
          <a:xfrm>
            <a:off x="2063750" y="5472113"/>
            <a:ext cx="3348038" cy="1196975"/>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ru-RU" altLang="ru-RU" sz="2400" b="1">
                <a:solidFill>
                  <a:srgbClr val="CC3300"/>
                </a:solidFill>
                <a:latin typeface="Arial" panose="020B0604020202020204" pitchFamily="34" charset="0"/>
              </a:rPr>
              <a:t>АТФ-зависимый протеолиз белков в протеасоме</a:t>
            </a:r>
          </a:p>
        </p:txBody>
      </p:sp>
      <p:sp>
        <p:nvSpPr>
          <p:cNvPr id="4104" name="Text Box 8"/>
          <p:cNvSpPr txBox="1">
            <a:spLocks noChangeArrowheads="1"/>
          </p:cNvSpPr>
          <p:nvPr/>
        </p:nvSpPr>
        <p:spPr bwMode="auto">
          <a:xfrm>
            <a:off x="6383338" y="5472113"/>
            <a:ext cx="3403600" cy="1196975"/>
          </a:xfrm>
          <a:prstGeom prst="rect">
            <a:avLst/>
          </a:prstGeom>
          <a:noFill/>
          <a:ln w="9525">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ru-RU" altLang="ru-RU" sz="2400" b="1">
                <a:solidFill>
                  <a:srgbClr val="0033CC"/>
                </a:solidFill>
                <a:latin typeface="Arial" panose="020B0604020202020204" pitchFamily="34" charset="0"/>
              </a:rPr>
              <a:t>Регуляция клеточных процессов</a:t>
            </a:r>
          </a:p>
        </p:txBody>
      </p:sp>
      <p:grpSp>
        <p:nvGrpSpPr>
          <p:cNvPr id="74760" name="Group 1"/>
          <p:cNvGrpSpPr>
            <a:grpSpLocks/>
          </p:cNvGrpSpPr>
          <p:nvPr/>
        </p:nvGrpSpPr>
        <p:grpSpPr bwMode="auto">
          <a:xfrm>
            <a:off x="1847850" y="1196975"/>
            <a:ext cx="5988050" cy="1079500"/>
            <a:chOff x="748" y="2568"/>
            <a:chExt cx="3772" cy="726"/>
          </a:xfrm>
        </p:grpSpPr>
        <p:pic>
          <p:nvPicPr>
            <p:cNvPr id="74761" name="Picture 3" descr="сумо+уби1"/>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l="45969" t="28618" r="9674" b="69101"/>
            <a:stretch>
              <a:fillRect/>
            </a:stretch>
          </p:blipFill>
          <p:spPr bwMode="auto">
            <a:xfrm>
              <a:off x="1396" y="2750"/>
              <a:ext cx="3085"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762" name="Picture 3" descr="сумо+уби1"/>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l="23044" t="41611" r="24434" b="56029"/>
            <a:stretch>
              <a:fillRect/>
            </a:stretch>
          </p:blipFill>
          <p:spPr bwMode="auto">
            <a:xfrm>
              <a:off x="748" y="3067"/>
              <a:ext cx="3720"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763" name="Text Box 4"/>
            <p:cNvSpPr txBox="1">
              <a:spLocks noChangeArrowheads="1"/>
            </p:cNvSpPr>
            <p:nvPr/>
          </p:nvSpPr>
          <p:spPr bwMode="auto">
            <a:xfrm>
              <a:off x="1501" y="2568"/>
              <a:ext cx="2552"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latin typeface="Arial" panose="020B0604020202020204" pitchFamily="34" charset="0"/>
                </a:rPr>
                <a:t>                 </a:t>
              </a:r>
              <a:r>
                <a:rPr lang="ru-RU" altLang="ru-RU" sz="1400" b="1">
                  <a:latin typeface="Arial" panose="020B0604020202020204" pitchFamily="34" charset="0"/>
                </a:rPr>
                <a:t>10                      20                      30       </a:t>
              </a:r>
            </a:p>
          </p:txBody>
        </p:sp>
        <p:sp>
          <p:nvSpPr>
            <p:cNvPr id="74764" name="Text Box 5"/>
            <p:cNvSpPr txBox="1">
              <a:spLocks noChangeArrowheads="1"/>
            </p:cNvSpPr>
            <p:nvPr/>
          </p:nvSpPr>
          <p:spPr bwMode="auto">
            <a:xfrm>
              <a:off x="975" y="2931"/>
              <a:ext cx="3545"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400" b="1">
                  <a:latin typeface="Arial" panose="020B0604020202020204" pitchFamily="34" charset="0"/>
                </a:rPr>
                <a:t>        40                       50                       60                       70</a:t>
              </a:r>
            </a:p>
          </p:txBody>
        </p:sp>
      </p:grpSp>
    </p:spTree>
    <p:extLst>
      <p:ext uri="{BB962C8B-B14F-4D97-AF65-F5344CB8AC3E}">
        <p14:creationId xmlns:p14="http://schemas.microsoft.com/office/powerpoint/2010/main" val="2541823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03"/>
                                        </p:tgtEl>
                                        <p:attrNameLst>
                                          <p:attrName>style.visibility</p:attrName>
                                        </p:attrNameLst>
                                      </p:cBhvr>
                                      <p:to>
                                        <p:strVal val="visible"/>
                                      </p:to>
                                    </p:set>
                                    <p:animEffect transition="in" filter="wipe(left)">
                                      <p:cBhvr>
                                        <p:cTn id="7" dur="500"/>
                                        <p:tgtEl>
                                          <p:spTgt spid="41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wipe(right)">
                                      <p:cBhvr>
                                        <p:cTn id="12"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autoUpdateAnimBg="0"/>
      <p:bldP spid="4104"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0"/>
          <p:cNvSpPr>
            <a:spLocks noGrp="1" noChangeArrowheads="1"/>
          </p:cNvSpPr>
          <p:nvPr>
            <p:ph type="title"/>
          </p:nvPr>
        </p:nvSpPr>
        <p:spPr>
          <a:xfrm>
            <a:off x="2504901" y="0"/>
            <a:ext cx="7543800" cy="1506537"/>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Аминокислотная последовательность и структура </a:t>
            </a:r>
            <a:r>
              <a:rPr lang="ru-RU" altLang="ru-RU" sz="2800" b="1" dirty="0" err="1">
                <a:solidFill>
                  <a:schemeClr val="accent1">
                    <a:lumMod val="50000"/>
                  </a:schemeClr>
                </a:solidFill>
                <a:effectLst>
                  <a:outerShdw blurRad="38100" dist="38100" dir="2700000" algn="tl">
                    <a:srgbClr val="000000">
                      <a:alpha val="43137"/>
                    </a:srgbClr>
                  </a:outerShdw>
                </a:effectLst>
              </a:rPr>
              <a:t>убиквитина</a:t>
            </a:r>
            <a:r>
              <a:rPr lang="ru-RU" altLang="ru-RU" sz="2800" b="1" dirty="0">
                <a:solidFill>
                  <a:schemeClr val="accent1">
                    <a:lumMod val="50000"/>
                  </a:schemeClr>
                </a:solidFill>
                <a:effectLst>
                  <a:outerShdw blurRad="38100" dist="38100" dir="2700000" algn="tl">
                    <a:srgbClr val="000000">
                      <a:alpha val="43137"/>
                    </a:srgbClr>
                  </a:outerShdw>
                </a:effectLst>
              </a:rPr>
              <a:t> и </a:t>
            </a:r>
            <a:r>
              <a:rPr lang="en-US" altLang="ru-RU" sz="2800" b="1" dirty="0">
                <a:solidFill>
                  <a:schemeClr val="accent1">
                    <a:lumMod val="50000"/>
                  </a:schemeClr>
                </a:solidFill>
                <a:effectLst>
                  <a:outerShdw blurRad="38100" dist="38100" dir="2700000" algn="tl">
                    <a:srgbClr val="000000">
                      <a:alpha val="43137"/>
                    </a:srgbClr>
                  </a:outerShdw>
                </a:effectLst>
              </a:rPr>
              <a:t>SUMO1</a:t>
            </a:r>
            <a:endParaRPr lang="ru-RU" altLang="ru-RU" sz="2800" b="1" dirty="0">
              <a:solidFill>
                <a:schemeClr val="accent1">
                  <a:lumMod val="50000"/>
                </a:schemeClr>
              </a:solidFill>
              <a:effectLst>
                <a:outerShdw blurRad="38100" dist="38100" dir="2700000" algn="tl">
                  <a:srgbClr val="000000">
                    <a:alpha val="43137"/>
                  </a:srgbClr>
                </a:outerShdw>
              </a:effectLst>
            </a:endParaRPr>
          </a:p>
        </p:txBody>
      </p:sp>
      <p:pic>
        <p:nvPicPr>
          <p:cNvPr id="75780" name="Picture 3" descr="сумо+уби1"/>
          <p:cNvPicPr>
            <a:picLocks noGrp="1" noChangeAspect="1" noChangeArrowheads="1"/>
          </p:cNvPicPr>
          <p:nvPr>
            <p:ph idx="4294967295"/>
          </p:nvPr>
        </p:nvPicPr>
        <p:blipFill>
          <a:blip r:embed="rId2">
            <a:lum bright="-6000" contrast="6000"/>
            <a:extLst>
              <a:ext uri="{28A0092B-C50C-407E-A947-70E740481C1C}">
                <a14:useLocalDpi xmlns:a14="http://schemas.microsoft.com/office/drawing/2010/main" val="0"/>
              </a:ext>
            </a:extLst>
          </a:blip>
          <a:srcRect l="13280" t="24074" r="8366" b="12271"/>
          <a:stretch>
            <a:fillRect/>
          </a:stretch>
        </p:blipFill>
        <p:spPr>
          <a:xfrm>
            <a:off x="1847850" y="1498600"/>
            <a:ext cx="8496300" cy="5040312"/>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039216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3"/>
          <a:stretch>
            <a:fillRect/>
          </a:stretch>
        </p:blipFill>
        <p:spPr>
          <a:xfrm>
            <a:off x="226638" y="469651"/>
            <a:ext cx="5496830" cy="3199731"/>
          </a:xfrm>
          <a:prstGeom prst="rect">
            <a:avLst/>
          </a:prstGeom>
        </p:spPr>
      </p:pic>
      <p:pic>
        <p:nvPicPr>
          <p:cNvPr id="3" name="Рисунок 2"/>
          <p:cNvPicPr>
            <a:picLocks noChangeAspect="1"/>
          </p:cNvPicPr>
          <p:nvPr/>
        </p:nvPicPr>
        <p:blipFill>
          <a:blip r:embed="rId4"/>
          <a:stretch>
            <a:fillRect/>
          </a:stretch>
        </p:blipFill>
        <p:spPr>
          <a:xfrm>
            <a:off x="7155690" y="104922"/>
            <a:ext cx="4738185" cy="6295572"/>
          </a:xfrm>
          <a:prstGeom prst="rect">
            <a:avLst/>
          </a:prstGeom>
        </p:spPr>
      </p:pic>
      <p:pic>
        <p:nvPicPr>
          <p:cNvPr id="8" name="Рисунок 7"/>
          <p:cNvPicPr>
            <a:picLocks noChangeAspect="1"/>
          </p:cNvPicPr>
          <p:nvPr/>
        </p:nvPicPr>
        <p:blipFill>
          <a:blip r:embed="rId5"/>
          <a:stretch>
            <a:fillRect/>
          </a:stretch>
        </p:blipFill>
        <p:spPr>
          <a:xfrm>
            <a:off x="276549" y="3746126"/>
            <a:ext cx="5087388" cy="2915120"/>
          </a:xfrm>
          <a:prstGeom prst="rect">
            <a:avLst/>
          </a:prstGeom>
        </p:spPr>
      </p:pic>
      <p:sp>
        <p:nvSpPr>
          <p:cNvPr id="6" name="Прямоугольник 5"/>
          <p:cNvSpPr/>
          <p:nvPr/>
        </p:nvSpPr>
        <p:spPr>
          <a:xfrm>
            <a:off x="-7376" y="38964"/>
            <a:ext cx="6645271" cy="707886"/>
          </a:xfrm>
          <a:prstGeom prst="rect">
            <a:avLst/>
          </a:prstGeom>
        </p:spPr>
        <p:txBody>
          <a:bodyPr wrap="square">
            <a:spAutoFit/>
          </a:bodyPr>
          <a:lstStyle/>
          <a:p>
            <a:pPr algn="ctr"/>
            <a:r>
              <a:rPr lang="ru-RU" sz="2000" i="1" dirty="0" err="1">
                <a:solidFill>
                  <a:srgbClr val="231F20"/>
                </a:solidFill>
                <a:effectLst>
                  <a:outerShdw blurRad="38100" dist="38100" dir="2700000" algn="tl">
                    <a:srgbClr val="000000">
                      <a:alpha val="43137"/>
                    </a:srgbClr>
                  </a:outerShdw>
                </a:effectLst>
                <a:latin typeface="Georgia" panose="02040502050405020303" pitchFamily="18" charset="0"/>
              </a:rPr>
              <a:t>Протеасомная</a:t>
            </a:r>
            <a:r>
              <a:rPr lang="ru-RU" sz="2000" i="1" dirty="0">
                <a:solidFill>
                  <a:srgbClr val="231F20"/>
                </a:solidFill>
                <a:effectLst>
                  <a:outerShdw blurRad="38100" dist="38100" dir="2700000" algn="tl">
                    <a:srgbClr val="000000">
                      <a:alpha val="43137"/>
                    </a:srgbClr>
                  </a:outerShdw>
                </a:effectLst>
                <a:latin typeface="Georgia" panose="02040502050405020303" pitchFamily="18" charset="0"/>
              </a:rPr>
              <a:t> система деградации и процессинга белков</a:t>
            </a:r>
            <a:endParaRPr lang="ru-RU" sz="2000" dirty="0">
              <a:effectLst>
                <a:outerShdw blurRad="38100" dist="38100" dir="2700000" algn="tl">
                  <a:srgbClr val="000000">
                    <a:alpha val="43137"/>
                  </a:srgbClr>
                </a:outerShdw>
              </a:effectLst>
              <a:latin typeface="Georgia" panose="02040502050405020303" pitchFamily="18" charset="0"/>
            </a:endParaRPr>
          </a:p>
        </p:txBody>
      </p:sp>
      <p:sp>
        <p:nvSpPr>
          <p:cNvPr id="7" name="Прямоугольник 6"/>
          <p:cNvSpPr/>
          <p:nvPr/>
        </p:nvSpPr>
        <p:spPr>
          <a:xfrm>
            <a:off x="3140608" y="6301088"/>
            <a:ext cx="3995868" cy="502702"/>
          </a:xfrm>
          <a:prstGeom prst="rect">
            <a:avLst/>
          </a:prstGeom>
        </p:spPr>
        <p:txBody>
          <a:bodyPr wrap="square">
            <a:spAutoFit/>
          </a:bodyPr>
          <a:lstStyle/>
          <a:p>
            <a:endParaRPr lang="ru-RU" sz="2000" i="1" baseline="-25000" dirty="0" smtClean="0">
              <a:solidFill>
                <a:srgbClr val="231F20"/>
              </a:solidFill>
              <a:latin typeface="Times New Roman" panose="02020603050405020304" pitchFamily="18" charset="0"/>
            </a:endParaRPr>
          </a:p>
          <a:p>
            <a:r>
              <a:rPr lang="ru-RU" sz="2000" baseline="30000" dirty="0" smtClean="0">
                <a:solidFill>
                  <a:srgbClr val="231F20"/>
                </a:solidFill>
                <a:latin typeface="Times New Roman" panose="02020603050405020304" pitchFamily="18" charset="0"/>
              </a:rPr>
              <a:t>Успехи биологической химии</a:t>
            </a:r>
            <a:r>
              <a:rPr lang="ru-RU" sz="2000" baseline="30000" dirty="0">
                <a:solidFill>
                  <a:srgbClr val="231F20"/>
                </a:solidFill>
                <a:latin typeface="Times New Roman" panose="02020603050405020304" pitchFamily="18" charset="0"/>
              </a:rPr>
              <a:t>, т. 49, 2009, с. </a:t>
            </a:r>
            <a:r>
              <a:rPr lang="ru-RU" sz="2000" baseline="30000" dirty="0" smtClean="0">
                <a:solidFill>
                  <a:srgbClr val="231F20"/>
                </a:solidFill>
                <a:latin typeface="Times New Roman" panose="02020603050405020304" pitchFamily="18" charset="0"/>
              </a:rPr>
              <a:t>3–76.</a:t>
            </a:r>
          </a:p>
        </p:txBody>
      </p:sp>
    </p:spTree>
    <p:extLst>
      <p:ext uri="{BB962C8B-B14F-4D97-AF65-F5344CB8AC3E}">
        <p14:creationId xmlns:p14="http://schemas.microsoft.com/office/powerpoint/2010/main" val="3641357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1941757" y="5072337"/>
            <a:ext cx="7933836" cy="1695790"/>
          </a:xfrm>
          <a:prstGeom prst="rect">
            <a:avLst/>
          </a:prstGeom>
        </p:spPr>
      </p:pic>
      <p:pic>
        <p:nvPicPr>
          <p:cNvPr id="5" name="Рисунок 4"/>
          <p:cNvPicPr>
            <a:picLocks noChangeAspect="1"/>
          </p:cNvPicPr>
          <p:nvPr/>
        </p:nvPicPr>
        <p:blipFill>
          <a:blip r:embed="rId3"/>
          <a:stretch>
            <a:fillRect/>
          </a:stretch>
        </p:blipFill>
        <p:spPr>
          <a:xfrm>
            <a:off x="2938201" y="124770"/>
            <a:ext cx="6140125" cy="4947567"/>
          </a:xfrm>
          <a:prstGeom prst="rect">
            <a:avLst/>
          </a:prstGeom>
        </p:spPr>
      </p:pic>
    </p:spTree>
    <p:extLst>
      <p:ext uri="{BB962C8B-B14F-4D97-AF65-F5344CB8AC3E}">
        <p14:creationId xmlns:p14="http://schemas.microsoft.com/office/powerpoint/2010/main" val="3752546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0"/>
          <p:cNvSpPr>
            <a:spLocks noGrp="1" noChangeArrowheads="1"/>
          </p:cNvSpPr>
          <p:nvPr>
            <p:ph type="title"/>
          </p:nvPr>
        </p:nvSpPr>
        <p:spPr>
          <a:xfrm>
            <a:off x="1981200" y="122238"/>
            <a:ext cx="7543800" cy="785812"/>
          </a:xfrm>
        </p:spPr>
        <p:txBody>
          <a:bodyPr rtlCol="0">
            <a:normAutofit/>
          </a:bodyPr>
          <a:lstStyle/>
          <a:p>
            <a:pPr fontAlgn="auto">
              <a:spcAft>
                <a:spcPts val="0"/>
              </a:spcAft>
              <a:defRPr/>
            </a:pPr>
            <a:r>
              <a:rPr lang="ru-RU" altLang="ru-RU" sz="2800" b="1" dirty="0" err="1">
                <a:solidFill>
                  <a:schemeClr val="accent1">
                    <a:lumMod val="50000"/>
                  </a:schemeClr>
                </a:solidFill>
                <a:effectLst>
                  <a:outerShdw blurRad="38100" dist="38100" dir="2700000" algn="tl">
                    <a:srgbClr val="000000">
                      <a:alpha val="43137"/>
                    </a:srgbClr>
                  </a:outerShdw>
                </a:effectLst>
              </a:rPr>
              <a:t>Сплайсинг</a:t>
            </a:r>
            <a:r>
              <a:rPr lang="ru-RU" altLang="ru-RU" sz="2800" b="1" dirty="0">
                <a:solidFill>
                  <a:schemeClr val="accent1">
                    <a:lumMod val="50000"/>
                  </a:schemeClr>
                </a:solidFill>
                <a:effectLst>
                  <a:outerShdw blurRad="38100" dist="38100" dir="2700000" algn="tl">
                    <a:srgbClr val="000000">
                      <a:alpha val="43137"/>
                    </a:srgbClr>
                  </a:outerShdw>
                </a:effectLst>
              </a:rPr>
              <a:t> белков </a:t>
            </a:r>
          </a:p>
        </p:txBody>
      </p:sp>
      <p:grpSp>
        <p:nvGrpSpPr>
          <p:cNvPr id="76804" name="Group 3"/>
          <p:cNvGrpSpPr>
            <a:grpSpLocks/>
          </p:cNvGrpSpPr>
          <p:nvPr/>
        </p:nvGrpSpPr>
        <p:grpSpPr bwMode="auto">
          <a:xfrm>
            <a:off x="2209800" y="5164138"/>
            <a:ext cx="7467600" cy="1357312"/>
            <a:chOff x="6" y="-134"/>
            <a:chExt cx="5057" cy="1074"/>
          </a:xfrm>
        </p:grpSpPr>
        <p:sp>
          <p:nvSpPr>
            <p:cNvPr id="76822" name="Rectangle 4"/>
            <p:cNvSpPr>
              <a:spLocks noChangeArrowheads="1" noTextEdit="1"/>
            </p:cNvSpPr>
            <p:nvPr/>
          </p:nvSpPr>
          <p:spPr bwMode="auto">
            <a:xfrm>
              <a:off x="6" y="-134"/>
              <a:ext cx="5057"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ru-RU"/>
            </a:p>
          </p:txBody>
        </p:sp>
        <p:sp>
          <p:nvSpPr>
            <p:cNvPr id="76823" name="Rectangle 5"/>
            <p:cNvSpPr>
              <a:spLocks noChangeArrowheads="1"/>
            </p:cNvSpPr>
            <p:nvPr/>
          </p:nvSpPr>
          <p:spPr bwMode="auto">
            <a:xfrm>
              <a:off x="30" y="6"/>
              <a:ext cx="5033" cy="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ru-RU" altLang="ru-RU" sz="1800">
                <a:solidFill>
                  <a:srgbClr val="000000"/>
                </a:solidFill>
                <a:latin typeface="Arial" panose="020B0604020202020204" pitchFamily="34" charset="0"/>
              </a:endParaRPr>
            </a:p>
          </p:txBody>
        </p:sp>
      </p:grpSp>
      <p:sp>
        <p:nvSpPr>
          <p:cNvPr id="76805" name="Text Box 6"/>
          <p:cNvSpPr txBox="1">
            <a:spLocks noChangeArrowheads="1"/>
          </p:cNvSpPr>
          <p:nvPr/>
        </p:nvSpPr>
        <p:spPr bwMode="auto">
          <a:xfrm>
            <a:off x="1774825" y="981075"/>
            <a:ext cx="859155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Wingdings" panose="05000000000000000000" pitchFamily="2" charset="2"/>
              <a:buChar char="Ø"/>
            </a:pPr>
            <a:r>
              <a:rPr lang="ru-RU" altLang="ru-RU" sz="2000" b="1">
                <a:solidFill>
                  <a:srgbClr val="000000"/>
                </a:solidFill>
                <a:latin typeface="Arial" panose="020B0604020202020204" pitchFamily="34" charset="0"/>
              </a:rPr>
              <a:t>   Не требует ферментов и кофакторов</a:t>
            </a:r>
          </a:p>
          <a:p>
            <a:pPr eaLnBrk="1" hangingPunct="1">
              <a:lnSpc>
                <a:spcPct val="100000"/>
              </a:lnSpc>
              <a:spcBef>
                <a:spcPct val="0"/>
              </a:spcBef>
              <a:buFont typeface="Wingdings" panose="05000000000000000000" pitchFamily="2" charset="2"/>
              <a:buChar char="Ø"/>
            </a:pPr>
            <a:r>
              <a:rPr lang="ru-RU" altLang="ru-RU" sz="2000" b="1">
                <a:solidFill>
                  <a:srgbClr val="000000"/>
                </a:solidFill>
                <a:latin typeface="Arial" panose="020B0604020202020204" pitchFamily="34" charset="0"/>
              </a:rPr>
              <a:t>   Происходит после трансляции</a:t>
            </a:r>
          </a:p>
          <a:p>
            <a:pPr eaLnBrk="1" hangingPunct="1">
              <a:lnSpc>
                <a:spcPct val="100000"/>
              </a:lnSpc>
              <a:spcBef>
                <a:spcPct val="0"/>
              </a:spcBef>
              <a:buFont typeface="Wingdings" panose="05000000000000000000" pitchFamily="2" charset="2"/>
              <a:buChar char="Ø"/>
            </a:pPr>
            <a:r>
              <a:rPr lang="ru-RU" altLang="ru-RU" sz="2000" b="1">
                <a:solidFill>
                  <a:srgbClr val="000000"/>
                </a:solidFill>
                <a:latin typeface="Arial" panose="020B0604020202020204" pitchFamily="34" charset="0"/>
              </a:rPr>
              <a:t>   Впервые обнаружен у </a:t>
            </a:r>
            <a:r>
              <a:rPr lang="en-US" altLang="ru-RU" sz="2000" b="1">
                <a:solidFill>
                  <a:srgbClr val="000000"/>
                </a:solidFill>
                <a:latin typeface="Arial" panose="020B0604020202020204" pitchFamily="34" charset="0"/>
              </a:rPr>
              <a:t>Vma1</a:t>
            </a:r>
            <a:r>
              <a:rPr lang="ru-RU" altLang="ru-RU" sz="2000" b="1">
                <a:solidFill>
                  <a:srgbClr val="000000"/>
                </a:solidFill>
                <a:latin typeface="Arial" panose="020B0604020202020204" pitchFamily="34" charset="0"/>
              </a:rPr>
              <a:t>-субъединицы вакуолярной </a:t>
            </a:r>
          </a:p>
          <a:p>
            <a:pPr eaLnBrk="1" hangingPunct="1">
              <a:lnSpc>
                <a:spcPct val="100000"/>
              </a:lnSpc>
              <a:spcBef>
                <a:spcPct val="0"/>
              </a:spcBef>
              <a:buFont typeface="Wingdings" panose="05000000000000000000" pitchFamily="2" charset="2"/>
              <a:buNone/>
            </a:pPr>
            <a:r>
              <a:rPr lang="ru-RU" altLang="ru-RU" sz="2000" b="1">
                <a:solidFill>
                  <a:srgbClr val="000000"/>
                </a:solidFill>
                <a:latin typeface="Arial" panose="020B0604020202020204" pitchFamily="34" charset="0"/>
              </a:rPr>
              <a:t>АТФ-азы дрожжей</a:t>
            </a:r>
            <a:endParaRPr lang="en-US" altLang="ru-RU" sz="2000" b="1">
              <a:solidFill>
                <a:srgbClr val="000000"/>
              </a:solidFill>
              <a:latin typeface="Arial" panose="020B0604020202020204" pitchFamily="34" charset="0"/>
            </a:endParaRPr>
          </a:p>
          <a:p>
            <a:pPr eaLnBrk="1" hangingPunct="1">
              <a:lnSpc>
                <a:spcPct val="100000"/>
              </a:lnSpc>
              <a:spcBef>
                <a:spcPct val="0"/>
              </a:spcBef>
              <a:buFont typeface="Wingdings" panose="05000000000000000000" pitchFamily="2" charset="2"/>
              <a:buChar char="Ø"/>
            </a:pPr>
            <a:r>
              <a:rPr lang="ru-RU" altLang="ru-RU" sz="2000" b="1">
                <a:solidFill>
                  <a:srgbClr val="000000"/>
                </a:solidFill>
                <a:latin typeface="Arial" panose="020B0604020202020204" pitchFamily="34" charset="0"/>
              </a:rPr>
              <a:t>   Интеины обнаружены в белках прокариот и низших эукариот (чаще в ферментах метаболизма нуклеиновых кислот)</a:t>
            </a:r>
            <a:endParaRPr lang="ru-RU" altLang="ru-RU" sz="2000" b="1">
              <a:latin typeface="Arial" panose="020B0604020202020204" pitchFamily="34" charset="0"/>
            </a:endParaRPr>
          </a:p>
        </p:txBody>
      </p:sp>
      <p:sp>
        <p:nvSpPr>
          <p:cNvPr id="76806" name="Rectangle 7"/>
          <p:cNvSpPr>
            <a:spLocks noChangeArrowheads="1"/>
          </p:cNvSpPr>
          <p:nvPr/>
        </p:nvSpPr>
        <p:spPr bwMode="auto">
          <a:xfrm>
            <a:off x="1919288" y="3068638"/>
            <a:ext cx="8424862"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spcAft>
                <a:spcPct val="25000"/>
              </a:spcAft>
              <a:buFontTx/>
              <a:buNone/>
            </a:pPr>
            <a:r>
              <a:rPr lang="ru-RU" altLang="ru-RU" sz="2000" b="1" u="sng">
                <a:solidFill>
                  <a:srgbClr val="000000"/>
                </a:solidFill>
                <a:latin typeface="Arial" panose="020B0604020202020204" pitchFamily="34" charset="0"/>
                <a:cs typeface="Arial" panose="020B0604020202020204" pitchFamily="34" charset="0"/>
              </a:rPr>
              <a:t>Схематическое строение основных типов интеинов</a:t>
            </a:r>
            <a:r>
              <a:rPr lang="ru-RU" altLang="ru-RU" sz="2000" b="1">
                <a:solidFill>
                  <a:srgbClr val="000000"/>
                </a:solidFill>
                <a:latin typeface="Arial" panose="020B0604020202020204" pitchFamily="34" charset="0"/>
                <a:cs typeface="Arial" panose="020B0604020202020204" pitchFamily="34" charset="0"/>
              </a:rPr>
              <a:t> </a:t>
            </a:r>
            <a:endParaRPr lang="ru-RU" altLang="ru-RU" sz="2000" b="1">
              <a:solidFill>
                <a:srgbClr val="000000"/>
              </a:solidFill>
              <a:latin typeface="Arial" panose="020B0604020202020204" pitchFamily="34" charset="0"/>
            </a:endParaRPr>
          </a:p>
          <a:p>
            <a:pPr eaLnBrk="1" hangingPunct="1">
              <a:lnSpc>
                <a:spcPct val="100000"/>
              </a:lnSpc>
              <a:spcBef>
                <a:spcPct val="0"/>
              </a:spcBef>
              <a:buFontTx/>
              <a:buAutoNum type="arabicPeriod"/>
            </a:pPr>
            <a:r>
              <a:rPr lang="ru-RU" altLang="ru-RU" sz="2000" b="1">
                <a:solidFill>
                  <a:srgbClr val="000000"/>
                </a:solidFill>
                <a:latin typeface="Arial" panose="020B0604020202020204" pitchFamily="34" charset="0"/>
                <a:cs typeface="Arial" panose="020B0604020202020204" pitchFamily="34" charset="0"/>
              </a:rPr>
              <a:t>Классический интеин, содержащий эндонуклеазный домен. </a:t>
            </a:r>
            <a:endParaRPr lang="ru-RU" altLang="ru-RU" sz="2000" b="1">
              <a:solidFill>
                <a:srgbClr val="000000"/>
              </a:solidFill>
              <a:latin typeface="Arial" panose="020B0604020202020204" pitchFamily="34" charset="0"/>
            </a:endParaRPr>
          </a:p>
          <a:p>
            <a:pPr eaLnBrk="1" hangingPunct="1">
              <a:lnSpc>
                <a:spcPct val="100000"/>
              </a:lnSpc>
              <a:spcBef>
                <a:spcPct val="0"/>
              </a:spcBef>
              <a:buFontTx/>
              <a:buAutoNum type="arabicPeriod"/>
            </a:pPr>
            <a:r>
              <a:rPr lang="ru-RU" altLang="ru-RU" sz="2000" b="1">
                <a:solidFill>
                  <a:srgbClr val="000000"/>
                </a:solidFill>
                <a:latin typeface="Arial" panose="020B0604020202020204" pitchFamily="34" charset="0"/>
                <a:cs typeface="Arial" panose="020B0604020202020204" pitchFamily="34" charset="0"/>
              </a:rPr>
              <a:t>Мини-интеин. </a:t>
            </a:r>
            <a:r>
              <a:rPr lang="ru-RU" altLang="ru-RU" sz="2000" b="1">
                <a:solidFill>
                  <a:srgbClr val="000000"/>
                </a:solidFill>
                <a:latin typeface="Arial" panose="020B0604020202020204" pitchFamily="34" charset="0"/>
              </a:rPr>
              <a:t>	</a:t>
            </a:r>
          </a:p>
        </p:txBody>
      </p:sp>
      <p:grpSp>
        <p:nvGrpSpPr>
          <p:cNvPr id="76807" name="Group 8"/>
          <p:cNvGrpSpPr>
            <a:grpSpLocks/>
          </p:cNvGrpSpPr>
          <p:nvPr/>
        </p:nvGrpSpPr>
        <p:grpSpPr bwMode="auto">
          <a:xfrm>
            <a:off x="1941513" y="4157663"/>
            <a:ext cx="8351837" cy="2303462"/>
            <a:chOff x="0" y="2976"/>
            <a:chExt cx="5563" cy="1284"/>
          </a:xfrm>
        </p:grpSpPr>
        <p:grpSp>
          <p:nvGrpSpPr>
            <p:cNvPr id="76808" name="Group 9"/>
            <p:cNvGrpSpPr>
              <a:grpSpLocks/>
            </p:cNvGrpSpPr>
            <p:nvPr/>
          </p:nvGrpSpPr>
          <p:grpSpPr bwMode="auto">
            <a:xfrm>
              <a:off x="0" y="2976"/>
              <a:ext cx="5563" cy="1284"/>
              <a:chOff x="0" y="2976"/>
              <a:chExt cx="5563" cy="1284"/>
            </a:xfrm>
          </p:grpSpPr>
          <p:grpSp>
            <p:nvGrpSpPr>
              <p:cNvPr id="76811" name="Group 10"/>
              <p:cNvGrpSpPr>
                <a:grpSpLocks/>
              </p:cNvGrpSpPr>
              <p:nvPr/>
            </p:nvGrpSpPr>
            <p:grpSpPr bwMode="auto">
              <a:xfrm>
                <a:off x="0" y="2976"/>
                <a:ext cx="5563" cy="1284"/>
                <a:chOff x="0" y="2976"/>
                <a:chExt cx="5563" cy="1284"/>
              </a:xfrm>
            </p:grpSpPr>
            <p:grpSp>
              <p:nvGrpSpPr>
                <p:cNvPr id="76814" name="Group 11"/>
                <p:cNvGrpSpPr>
                  <a:grpSpLocks/>
                </p:cNvGrpSpPr>
                <p:nvPr/>
              </p:nvGrpSpPr>
              <p:grpSpPr bwMode="auto">
                <a:xfrm>
                  <a:off x="0" y="2976"/>
                  <a:ext cx="5563" cy="1247"/>
                  <a:chOff x="86" y="720"/>
                  <a:chExt cx="2839" cy="997"/>
                </a:xfrm>
              </p:grpSpPr>
              <p:pic>
                <p:nvPicPr>
                  <p:cNvPr id="76819" name="Picture 12" descr="http://www.biomolecula.ru/img/content/prot_splicing/Fig.1.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88" y="720"/>
                    <a:ext cx="2637" cy="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0" name="Text Box 13"/>
                  <p:cNvSpPr txBox="1">
                    <a:spLocks noChangeArrowheads="1"/>
                  </p:cNvSpPr>
                  <p:nvPr/>
                </p:nvSpPr>
                <p:spPr bwMode="auto">
                  <a:xfrm>
                    <a:off x="86" y="879"/>
                    <a:ext cx="101"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latin typeface="Arial" panose="020B0604020202020204" pitchFamily="34" charset="0"/>
                      </a:rPr>
                      <a:t>1</a:t>
                    </a:r>
                  </a:p>
                </p:txBody>
              </p:sp>
              <p:sp>
                <p:nvSpPr>
                  <p:cNvPr id="76821" name="Text Box 14"/>
                  <p:cNvSpPr txBox="1">
                    <a:spLocks noChangeArrowheads="1"/>
                  </p:cNvSpPr>
                  <p:nvPr/>
                </p:nvSpPr>
                <p:spPr bwMode="auto">
                  <a:xfrm>
                    <a:off x="92" y="1470"/>
                    <a:ext cx="19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latin typeface="Arial" panose="020B0604020202020204" pitchFamily="34" charset="0"/>
                      </a:rPr>
                      <a:t>2</a:t>
                    </a:r>
                  </a:p>
                </p:txBody>
              </p:sp>
            </p:grpSp>
            <p:sp>
              <p:nvSpPr>
                <p:cNvPr id="76815" name="Line 15"/>
                <p:cNvSpPr>
                  <a:spLocks noChangeShapeType="1"/>
                </p:cNvSpPr>
                <p:nvPr/>
              </p:nvSpPr>
              <p:spPr bwMode="auto">
                <a:xfrm>
                  <a:off x="1536" y="3552"/>
                  <a:ext cx="432"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76816" name="Line 16"/>
                <p:cNvSpPr>
                  <a:spLocks noChangeShapeType="1"/>
                </p:cNvSpPr>
                <p:nvPr/>
              </p:nvSpPr>
              <p:spPr bwMode="auto">
                <a:xfrm>
                  <a:off x="4338" y="3516"/>
                  <a:ext cx="252"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76817" name="Line 17"/>
                <p:cNvSpPr>
                  <a:spLocks noChangeShapeType="1"/>
                </p:cNvSpPr>
                <p:nvPr/>
              </p:nvSpPr>
              <p:spPr bwMode="auto">
                <a:xfrm>
                  <a:off x="3426" y="4212"/>
                  <a:ext cx="252"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76818" name="Line 18"/>
                <p:cNvSpPr>
                  <a:spLocks noChangeShapeType="1"/>
                </p:cNvSpPr>
                <p:nvPr/>
              </p:nvSpPr>
              <p:spPr bwMode="auto">
                <a:xfrm>
                  <a:off x="1548" y="4260"/>
                  <a:ext cx="432"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grpSp>
          <p:sp>
            <p:nvSpPr>
              <p:cNvPr id="76812" name="Rectangle 19"/>
              <p:cNvSpPr>
                <a:spLocks noChangeAspect="1" noChangeArrowheads="1"/>
              </p:cNvSpPr>
              <p:nvPr/>
            </p:nvSpPr>
            <p:spPr bwMode="auto">
              <a:xfrm>
                <a:off x="1716" y="3414"/>
                <a:ext cx="73" cy="73"/>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76813" name="Rectangle 20"/>
              <p:cNvSpPr>
                <a:spLocks noChangeAspect="1" noChangeArrowheads="1"/>
              </p:cNvSpPr>
              <p:nvPr/>
            </p:nvSpPr>
            <p:spPr bwMode="auto">
              <a:xfrm>
                <a:off x="1716" y="4139"/>
                <a:ext cx="73" cy="73"/>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grpSp>
        <p:sp>
          <p:nvSpPr>
            <p:cNvPr id="76809" name="Text Box 21"/>
            <p:cNvSpPr txBox="1">
              <a:spLocks noChangeArrowheads="1"/>
            </p:cNvSpPr>
            <p:nvPr/>
          </p:nvSpPr>
          <p:spPr bwMode="auto">
            <a:xfrm>
              <a:off x="1742" y="3413"/>
              <a:ext cx="42" cy="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800" b="1">
                  <a:solidFill>
                    <a:schemeClr val="bg1"/>
                  </a:solidFill>
                  <a:latin typeface="Arial" panose="020B0604020202020204" pitchFamily="34" charset="0"/>
                </a:rPr>
                <a:t>T</a:t>
              </a:r>
              <a:endParaRPr lang="ru-RU" altLang="ru-RU" sz="800" b="1">
                <a:solidFill>
                  <a:schemeClr val="bg1"/>
                </a:solidFill>
                <a:latin typeface="Arial" panose="020B0604020202020204" pitchFamily="34" charset="0"/>
              </a:endParaRPr>
            </a:p>
          </p:txBody>
        </p:sp>
        <p:sp>
          <p:nvSpPr>
            <p:cNvPr id="76810" name="Text Box 22"/>
            <p:cNvSpPr txBox="1">
              <a:spLocks noChangeArrowheads="1"/>
            </p:cNvSpPr>
            <p:nvPr/>
          </p:nvSpPr>
          <p:spPr bwMode="auto">
            <a:xfrm>
              <a:off x="1740" y="4134"/>
              <a:ext cx="42" cy="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800" b="1">
                  <a:solidFill>
                    <a:schemeClr val="bg1"/>
                  </a:solidFill>
                  <a:latin typeface="Arial" panose="020B0604020202020204" pitchFamily="34" charset="0"/>
                </a:rPr>
                <a:t>T</a:t>
              </a:r>
              <a:endParaRPr lang="ru-RU" altLang="ru-RU" sz="800" b="1">
                <a:solidFill>
                  <a:schemeClr val="bg1"/>
                </a:solidFill>
                <a:latin typeface="Arial" panose="020B0604020202020204" pitchFamily="34" charset="0"/>
              </a:endParaRPr>
            </a:p>
          </p:txBody>
        </p:sp>
      </p:grpSp>
    </p:spTree>
    <p:extLst>
      <p:ext uri="{BB962C8B-B14F-4D97-AF65-F5344CB8AC3E}">
        <p14:creationId xmlns:p14="http://schemas.microsoft.com/office/powerpoint/2010/main" val="497618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0"/>
          <p:cNvSpPr>
            <a:spLocks noGrp="1" noChangeArrowheads="1"/>
          </p:cNvSpPr>
          <p:nvPr>
            <p:ph type="title"/>
          </p:nvPr>
        </p:nvSpPr>
        <p:spPr>
          <a:xfrm>
            <a:off x="2063750" y="115888"/>
            <a:ext cx="8229600" cy="1143000"/>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Пространственная структура </a:t>
            </a:r>
            <a:br>
              <a:rPr lang="ru-RU" altLang="ru-RU" sz="2800" b="1" dirty="0">
                <a:solidFill>
                  <a:schemeClr val="accent1">
                    <a:lumMod val="50000"/>
                  </a:schemeClr>
                </a:solidFill>
                <a:effectLst>
                  <a:outerShdw blurRad="38100" dist="38100" dir="2700000" algn="tl">
                    <a:srgbClr val="000000">
                      <a:alpha val="43137"/>
                    </a:srgbClr>
                  </a:outerShdw>
                </a:effectLst>
              </a:rPr>
            </a:br>
            <a:r>
              <a:rPr lang="ru-RU" altLang="ru-RU" sz="2800" b="1" dirty="0">
                <a:solidFill>
                  <a:schemeClr val="accent1">
                    <a:lumMod val="50000"/>
                  </a:schemeClr>
                </a:solidFill>
                <a:effectLst>
                  <a:outerShdw blurRad="38100" dist="38100" dir="2700000" algn="tl">
                    <a:srgbClr val="000000">
                      <a:alpha val="43137"/>
                    </a:srgbClr>
                  </a:outerShdw>
                </a:effectLst>
              </a:rPr>
              <a:t>мини-</a:t>
            </a:r>
            <a:r>
              <a:rPr lang="ru-RU" altLang="ru-RU" sz="2800" b="1" dirty="0" err="1">
                <a:solidFill>
                  <a:schemeClr val="accent1">
                    <a:lumMod val="50000"/>
                  </a:schemeClr>
                </a:solidFill>
                <a:effectLst>
                  <a:outerShdw blurRad="38100" dist="38100" dir="2700000" algn="tl">
                    <a:srgbClr val="000000">
                      <a:alpha val="43137"/>
                    </a:srgbClr>
                  </a:outerShdw>
                </a:effectLst>
              </a:rPr>
              <a:t>интеина</a:t>
            </a:r>
            <a:endParaRPr lang="ru-RU" altLang="ru-RU" sz="2800" b="1" dirty="0">
              <a:solidFill>
                <a:schemeClr val="accent1">
                  <a:lumMod val="50000"/>
                </a:schemeClr>
              </a:solidFill>
              <a:effectLst>
                <a:outerShdw blurRad="38100" dist="38100" dir="2700000" algn="tl">
                  <a:srgbClr val="000000">
                    <a:alpha val="43137"/>
                  </a:srgbClr>
                </a:outerShdw>
              </a:effectLst>
            </a:endParaRPr>
          </a:p>
        </p:txBody>
      </p:sp>
      <p:pic>
        <p:nvPicPr>
          <p:cNvPr id="77828" name="Picture 3" descr="http://www.biomolecula.ru/img/content/prot_splicing/Fig.2.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553200" y="1989138"/>
            <a:ext cx="4114800"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Rectangle 4"/>
          <p:cNvSpPr>
            <a:spLocks noChangeArrowheads="1"/>
          </p:cNvSpPr>
          <p:nvPr/>
        </p:nvSpPr>
        <p:spPr bwMode="auto">
          <a:xfrm>
            <a:off x="1676400" y="1828800"/>
            <a:ext cx="4953000" cy="456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25000"/>
              </a:spcBef>
              <a:spcAft>
                <a:spcPct val="30000"/>
              </a:spcAft>
              <a:buFont typeface="Wingdings" panose="05000000000000000000" pitchFamily="2" charset="2"/>
              <a:buChar char="Ø"/>
            </a:pPr>
            <a:r>
              <a:rPr lang="ru-RU" altLang="ru-RU" sz="2400" b="1">
                <a:solidFill>
                  <a:srgbClr val="000000"/>
                </a:solidFill>
                <a:latin typeface="Arial" panose="020B0604020202020204" pitchFamily="34" charset="0"/>
                <a:cs typeface="Arial" panose="020B0604020202020204" pitchFamily="34" charset="0"/>
              </a:rPr>
              <a:t>   Сплайсинговый домен</a:t>
            </a:r>
            <a:r>
              <a:rPr lang="ru-RU" altLang="ru-RU" sz="2400">
                <a:solidFill>
                  <a:srgbClr val="000000"/>
                </a:solidFill>
                <a:latin typeface="Arial" panose="020B0604020202020204" pitchFamily="34" charset="0"/>
                <a:cs typeface="Arial" panose="020B0604020202020204" pitchFamily="34" charset="0"/>
              </a:rPr>
              <a:t> образуется N- и С-концевыми частями интеина.</a:t>
            </a:r>
            <a:endParaRPr lang="ru-RU" altLang="ru-RU" sz="2400">
              <a:solidFill>
                <a:srgbClr val="000000"/>
              </a:solidFill>
              <a:latin typeface="Arial" panose="020B0604020202020204" pitchFamily="34" charset="0"/>
            </a:endParaRPr>
          </a:p>
          <a:p>
            <a:pPr eaLnBrk="1" hangingPunct="1">
              <a:lnSpc>
                <a:spcPct val="100000"/>
              </a:lnSpc>
              <a:spcBef>
                <a:spcPct val="25000"/>
              </a:spcBef>
              <a:spcAft>
                <a:spcPct val="30000"/>
              </a:spcAft>
              <a:buFont typeface="Wingdings" panose="05000000000000000000" pitchFamily="2" charset="2"/>
              <a:buChar char="Ø"/>
            </a:pPr>
            <a:r>
              <a:rPr lang="ru-RU" altLang="ru-RU" sz="2400">
                <a:solidFill>
                  <a:srgbClr val="000000"/>
                </a:solidFill>
                <a:latin typeface="Arial" panose="020B0604020202020204" pitchFamily="34" charset="0"/>
                <a:cs typeface="Arial" panose="020B0604020202020204" pitchFamily="34" charset="0"/>
              </a:rPr>
              <a:t> Концы интеина фиксированы в пространстве и формируют структуру, похожую на активный центр серинов</a:t>
            </a:r>
            <a:r>
              <a:rPr lang="ru-RU" altLang="ru-RU" sz="2400">
                <a:solidFill>
                  <a:srgbClr val="000000"/>
                </a:solidFill>
                <a:latin typeface="Arial" panose="020B0604020202020204" pitchFamily="34" charset="0"/>
              </a:rPr>
              <a:t>ых</a:t>
            </a:r>
            <a:r>
              <a:rPr lang="ru-RU" altLang="ru-RU" sz="2400">
                <a:solidFill>
                  <a:srgbClr val="000000"/>
                </a:solidFill>
                <a:latin typeface="Arial" panose="020B0604020202020204" pitchFamily="34" charset="0"/>
                <a:cs typeface="Arial" panose="020B0604020202020204" pitchFamily="34" charset="0"/>
              </a:rPr>
              <a:t> протеаз. </a:t>
            </a:r>
            <a:endParaRPr lang="ru-RU" altLang="ru-RU" sz="2400">
              <a:solidFill>
                <a:srgbClr val="000000"/>
              </a:solidFill>
              <a:latin typeface="Arial" panose="020B0604020202020204" pitchFamily="34" charset="0"/>
            </a:endParaRPr>
          </a:p>
          <a:p>
            <a:pPr eaLnBrk="1" hangingPunct="1">
              <a:lnSpc>
                <a:spcPct val="100000"/>
              </a:lnSpc>
              <a:spcBef>
                <a:spcPct val="25000"/>
              </a:spcBef>
              <a:spcAft>
                <a:spcPct val="30000"/>
              </a:spcAft>
              <a:buFont typeface="Wingdings" panose="05000000000000000000" pitchFamily="2" charset="2"/>
              <a:buChar char="Ø"/>
            </a:pPr>
            <a:r>
              <a:rPr lang="ru-RU" altLang="ru-RU" sz="2400">
                <a:solidFill>
                  <a:srgbClr val="000000"/>
                </a:solidFill>
                <a:latin typeface="Arial" panose="020B0604020202020204" pitchFamily="34" charset="0"/>
                <a:cs typeface="Arial" panose="020B0604020202020204" pitchFamily="34" charset="0"/>
              </a:rPr>
              <a:t>  Оба конца интеина, по которым происходит разрезание, находятся около активного центра.</a:t>
            </a:r>
          </a:p>
        </p:txBody>
      </p:sp>
      <p:pic>
        <p:nvPicPr>
          <p:cNvPr id="7783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3225" y="1195388"/>
            <a:ext cx="5184775"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86448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0"/>
          <p:cNvSpPr>
            <a:spLocks noGrp="1" noChangeArrowheads="1"/>
          </p:cNvSpPr>
          <p:nvPr>
            <p:ph type="title"/>
          </p:nvPr>
        </p:nvSpPr>
        <p:spPr>
          <a:xfrm>
            <a:off x="1981200" y="122238"/>
            <a:ext cx="7543800" cy="1074737"/>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Механизм </a:t>
            </a:r>
            <a:r>
              <a:rPr lang="ru-RU" altLang="ru-RU" sz="2800" b="1" dirty="0" err="1">
                <a:solidFill>
                  <a:schemeClr val="accent1">
                    <a:lumMod val="50000"/>
                  </a:schemeClr>
                </a:solidFill>
                <a:effectLst>
                  <a:outerShdw blurRad="38100" dist="38100" dir="2700000" algn="tl">
                    <a:srgbClr val="000000">
                      <a:alpha val="43137"/>
                    </a:srgbClr>
                  </a:outerShdw>
                </a:effectLst>
              </a:rPr>
              <a:t>сплайсинга</a:t>
            </a:r>
            <a:r>
              <a:rPr lang="ru-RU" altLang="ru-RU" sz="2800" b="1" dirty="0">
                <a:solidFill>
                  <a:schemeClr val="accent1">
                    <a:lumMod val="50000"/>
                  </a:schemeClr>
                </a:solidFill>
                <a:effectLst>
                  <a:outerShdw blurRad="38100" dist="38100" dir="2700000" algn="tl">
                    <a:srgbClr val="000000">
                      <a:alpha val="43137"/>
                    </a:srgbClr>
                  </a:outerShdw>
                </a:effectLst>
              </a:rPr>
              <a:t> </a:t>
            </a:r>
            <a:r>
              <a:rPr lang="ru-RU" altLang="ru-RU" sz="2800" b="1" dirty="0" err="1">
                <a:solidFill>
                  <a:schemeClr val="accent1">
                    <a:lumMod val="50000"/>
                  </a:schemeClr>
                </a:solidFill>
                <a:effectLst>
                  <a:outerShdw blurRad="38100" dist="38100" dir="2700000" algn="tl">
                    <a:srgbClr val="000000">
                      <a:alpha val="43137"/>
                    </a:srgbClr>
                  </a:outerShdw>
                </a:effectLst>
              </a:rPr>
              <a:t>мРНК</a:t>
            </a:r>
            <a:endParaRPr lang="en-US" altLang="ru-RU" sz="2800" b="1" dirty="0">
              <a:solidFill>
                <a:schemeClr val="accent1">
                  <a:lumMod val="50000"/>
                </a:schemeClr>
              </a:solidFill>
              <a:effectLst>
                <a:outerShdw blurRad="38100" dist="38100" dir="2700000" algn="tl">
                  <a:srgbClr val="000000">
                    <a:alpha val="43137"/>
                  </a:srgbClr>
                </a:outerShdw>
              </a:effectLst>
            </a:endParaRPr>
          </a:p>
        </p:txBody>
      </p:sp>
      <p:sp>
        <p:nvSpPr>
          <p:cNvPr id="78852" name="Rectangle 3"/>
          <p:cNvSpPr>
            <a:spLocks noChangeArrowheads="1"/>
          </p:cNvSpPr>
          <p:nvPr/>
        </p:nvSpPr>
        <p:spPr bwMode="auto">
          <a:xfrm>
            <a:off x="8991600" y="2333625"/>
            <a:ext cx="152400" cy="152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pic>
        <p:nvPicPr>
          <p:cNvPr id="78853" name="Picture 4" descr="F11-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1268413"/>
            <a:ext cx="7056437" cy="530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9308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1689099" y="100729"/>
            <a:ext cx="8856663"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auto">
              <a:spcBef>
                <a:spcPts val="0"/>
              </a:spcBef>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latin typeface="+mj-lt"/>
              </a:rPr>
              <a:t>Пуфы в хромосомах </a:t>
            </a:r>
            <a:r>
              <a:rPr lang="en-GB" altLang="ru-RU" sz="2800" b="1" i="1" dirty="0">
                <a:solidFill>
                  <a:schemeClr val="accent1">
                    <a:lumMod val="50000"/>
                  </a:schemeClr>
                </a:solidFill>
                <a:effectLst>
                  <a:outerShdw blurRad="38100" dist="38100" dir="2700000" algn="tl">
                    <a:srgbClr val="000000">
                      <a:alpha val="43137"/>
                    </a:srgbClr>
                  </a:outerShdw>
                </a:effectLst>
                <a:latin typeface="+mj-lt"/>
              </a:rPr>
              <a:t>Drosophila</a:t>
            </a:r>
            <a:r>
              <a:rPr lang="en-GB" altLang="ru-RU" sz="2800" b="1" dirty="0">
                <a:solidFill>
                  <a:schemeClr val="accent1">
                    <a:lumMod val="50000"/>
                  </a:schemeClr>
                </a:solidFill>
                <a:effectLst>
                  <a:outerShdw blurRad="38100" dist="38100" dir="2700000" algn="tl">
                    <a:srgbClr val="000000">
                      <a:alpha val="43137"/>
                    </a:srgbClr>
                  </a:outerShdw>
                </a:effectLst>
                <a:latin typeface="+mj-lt"/>
              </a:rPr>
              <a:t> </a:t>
            </a:r>
            <a:r>
              <a:rPr lang="ru-RU" altLang="ru-RU" sz="2800" b="1" dirty="0">
                <a:solidFill>
                  <a:schemeClr val="accent1">
                    <a:lumMod val="50000"/>
                  </a:schemeClr>
                </a:solidFill>
                <a:effectLst>
                  <a:outerShdw blurRad="38100" dist="38100" dir="2700000" algn="tl">
                    <a:srgbClr val="000000">
                      <a:alpha val="43137"/>
                    </a:srgbClr>
                  </a:outerShdw>
                </a:effectLst>
                <a:latin typeface="+mj-lt"/>
              </a:rPr>
              <a:t>– это участки, с которых идет активная транскрипция при тепловом шоке</a:t>
            </a:r>
            <a:r>
              <a:rPr lang="en-GB" altLang="ru-RU" sz="2800" b="1" dirty="0">
                <a:solidFill>
                  <a:schemeClr val="accent1">
                    <a:lumMod val="50000"/>
                  </a:schemeClr>
                </a:solidFill>
                <a:effectLst>
                  <a:outerShdw blurRad="38100" dist="38100" dir="2700000" algn="tl">
                    <a:srgbClr val="000000">
                      <a:alpha val="43137"/>
                    </a:srgbClr>
                  </a:outerShdw>
                </a:effectLst>
                <a:latin typeface="+mj-lt"/>
              </a:rPr>
              <a:t> </a:t>
            </a:r>
          </a:p>
        </p:txBody>
      </p:sp>
      <p:sp>
        <p:nvSpPr>
          <p:cNvPr id="6151" name="Прямоугольник 2"/>
          <p:cNvSpPr>
            <a:spLocks noChangeArrowheads="1"/>
          </p:cNvSpPr>
          <p:nvPr/>
        </p:nvSpPr>
        <p:spPr bwMode="auto">
          <a:xfrm>
            <a:off x="1279525" y="5775066"/>
            <a:ext cx="96758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fontAlgn="auto" hangingPunct="1">
              <a:spcBef>
                <a:spcPts val="0"/>
              </a:spcBef>
              <a:spcAft>
                <a:spcPts val="0"/>
              </a:spcAft>
              <a:defRPr/>
            </a:pPr>
            <a:r>
              <a:rPr lang="ru-RU" altLang="ru-RU" sz="1800" dirty="0" smtClean="0">
                <a:latin typeface="+mn-lt"/>
              </a:rPr>
              <a:t>Впервые БТШ были выделены у дрозофилы:</a:t>
            </a:r>
          </a:p>
          <a:p>
            <a:pPr algn="just" eaLnBrk="1" fontAlgn="auto" hangingPunct="1">
              <a:spcBef>
                <a:spcPts val="0"/>
              </a:spcBef>
              <a:spcAft>
                <a:spcPts val="0"/>
              </a:spcAft>
              <a:defRPr/>
            </a:pPr>
            <a:r>
              <a:rPr lang="ru-RU" altLang="ru-RU" sz="1800" dirty="0" smtClean="0">
                <a:latin typeface="+mn-lt"/>
              </a:rPr>
              <a:t> </a:t>
            </a:r>
            <a:r>
              <a:rPr lang="en-US" altLang="ru-RU" sz="1800" dirty="0" err="1" smtClean="0">
                <a:latin typeface="+mn-lt"/>
              </a:rPr>
              <a:t>A.Tissieres</a:t>
            </a:r>
            <a:r>
              <a:rPr lang="en-US" altLang="ru-RU" sz="1800" dirty="0" smtClean="0">
                <a:latin typeface="+mn-lt"/>
              </a:rPr>
              <a:t>, H.K. Mitchell, Tracy U.M. Protein synthesis in salivary glands of </a:t>
            </a:r>
            <a:r>
              <a:rPr lang="en-US" altLang="ru-RU" sz="1800" i="1" dirty="0" smtClean="0">
                <a:latin typeface="+mn-lt"/>
              </a:rPr>
              <a:t>Drosophila melanogaster</a:t>
            </a:r>
            <a:r>
              <a:rPr lang="en-US" altLang="ru-RU" sz="1800" dirty="0" smtClean="0">
                <a:latin typeface="+mn-lt"/>
              </a:rPr>
              <a:t>:</a:t>
            </a:r>
            <a:endParaRPr lang="ru-RU" altLang="ru-RU" sz="1800" dirty="0" smtClean="0">
              <a:latin typeface="+mn-lt"/>
            </a:endParaRPr>
          </a:p>
          <a:p>
            <a:pPr algn="just" eaLnBrk="1" fontAlgn="auto" hangingPunct="1">
              <a:spcBef>
                <a:spcPts val="0"/>
              </a:spcBef>
              <a:spcAft>
                <a:spcPts val="0"/>
              </a:spcAft>
              <a:defRPr/>
            </a:pPr>
            <a:r>
              <a:rPr lang="en-US" altLang="ru-RU" sz="1800" dirty="0" smtClean="0">
                <a:latin typeface="+mn-lt"/>
              </a:rPr>
              <a:t>Relation to chromosome puffs. J. Mol. Biol. 1974</a:t>
            </a:r>
            <a:r>
              <a:rPr lang="ru-RU" altLang="ru-RU" sz="1800" dirty="0" smtClean="0">
                <a:latin typeface="+mn-lt"/>
              </a:rPr>
              <a:t>. </a:t>
            </a:r>
            <a:r>
              <a:rPr lang="ru-RU" sz="1800" dirty="0" smtClean="0">
                <a:latin typeface="+mn-lt"/>
              </a:rPr>
              <a:t>84(3):389-98. </a:t>
            </a:r>
            <a:r>
              <a:rPr lang="en-US" sz="1800" dirty="0" smtClean="0">
                <a:latin typeface="+mn-lt"/>
              </a:rPr>
              <a:t>DOI:</a:t>
            </a:r>
            <a:r>
              <a:rPr lang="ru-RU" sz="1800" dirty="0" smtClean="0">
                <a:latin typeface="+mn-lt"/>
              </a:rPr>
              <a:t> </a:t>
            </a:r>
            <a:r>
              <a:rPr lang="en-US" sz="1800" dirty="0" smtClean="0">
                <a:solidFill>
                  <a:schemeClr val="accent1">
                    <a:lumMod val="50000"/>
                  </a:schemeClr>
                </a:solidFill>
                <a:latin typeface="+mn-lt"/>
              </a:rPr>
              <a:t>10.1016/0022-2836(74)90447-1</a:t>
            </a:r>
            <a:endParaRPr lang="ru-RU" altLang="ru-RU" sz="1800" dirty="0" smtClean="0">
              <a:solidFill>
                <a:schemeClr val="accent1">
                  <a:lumMod val="50000"/>
                </a:schemeClr>
              </a:solidFill>
              <a:latin typeface="+mn-lt"/>
            </a:endParaRPr>
          </a:p>
        </p:txBody>
      </p:sp>
      <p:sp>
        <p:nvSpPr>
          <p:cNvPr id="6152" name="Прямоугольник 2"/>
          <p:cNvSpPr>
            <a:spLocks noChangeArrowheads="1"/>
          </p:cNvSpPr>
          <p:nvPr/>
        </p:nvSpPr>
        <p:spPr bwMode="auto">
          <a:xfrm>
            <a:off x="1279525" y="2383890"/>
            <a:ext cx="423498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fontAlgn="auto" hangingPunct="1">
              <a:spcBef>
                <a:spcPts val="0"/>
              </a:spcBef>
              <a:spcAft>
                <a:spcPts val="0"/>
              </a:spcAft>
              <a:defRPr/>
            </a:pPr>
            <a:r>
              <a:rPr lang="en-US" altLang="ru-RU" sz="1600" dirty="0" err="1" smtClean="0"/>
              <a:t>Ritossa</a:t>
            </a:r>
            <a:r>
              <a:rPr lang="en-US" altLang="ru-RU" sz="1600" dirty="0" smtClean="0"/>
              <a:t> F. A new puffing pattern induced by temperature shock and DNP</a:t>
            </a:r>
            <a:r>
              <a:rPr lang="ru-RU" altLang="ru-RU" sz="1600" dirty="0" smtClean="0"/>
              <a:t> (</a:t>
            </a:r>
            <a:r>
              <a:rPr lang="en-US" altLang="ru-RU" sz="1600" dirty="0" err="1" smtClean="0"/>
              <a:t>d</a:t>
            </a:r>
            <a:r>
              <a:rPr lang="en-US" sz="1600" dirty="0" err="1" smtClean="0"/>
              <a:t>initrophenol</a:t>
            </a:r>
            <a:r>
              <a:rPr lang="ru-RU" sz="1600" dirty="0" smtClean="0"/>
              <a:t>)</a:t>
            </a:r>
            <a:r>
              <a:rPr lang="en-US" altLang="ru-RU" sz="1600" dirty="0" smtClean="0"/>
              <a:t> in </a:t>
            </a:r>
            <a:r>
              <a:rPr lang="en-US" altLang="ru-RU" sz="1600" i="1" dirty="0" smtClean="0"/>
              <a:t>Drosophila</a:t>
            </a:r>
            <a:r>
              <a:rPr lang="en-US" altLang="ru-RU" sz="1600" dirty="0" smtClean="0"/>
              <a:t>. </a:t>
            </a:r>
            <a:r>
              <a:rPr lang="en-US" altLang="ru-RU" sz="1600" dirty="0" err="1" smtClean="0"/>
              <a:t>Experientia</a:t>
            </a:r>
            <a:r>
              <a:rPr lang="en-US" altLang="ru-RU" sz="1600" dirty="0" smtClean="0"/>
              <a:t>. 1962;18:571</a:t>
            </a:r>
            <a:r>
              <a:rPr lang="ru-RU" altLang="ru-RU" sz="1600" dirty="0" smtClean="0"/>
              <a:t>-</a:t>
            </a:r>
            <a:r>
              <a:rPr lang="en-US" altLang="ru-RU" sz="1600" dirty="0" smtClean="0"/>
              <a:t>573. doi: </a:t>
            </a:r>
            <a:r>
              <a:rPr lang="en-US" altLang="ru-RU" sz="1600" dirty="0" smtClean="0">
                <a:solidFill>
                  <a:schemeClr val="accent1">
                    <a:lumMod val="50000"/>
                  </a:schemeClr>
                </a:solidFill>
              </a:rPr>
              <a:t>10.1007/BF02172188.</a:t>
            </a:r>
            <a:r>
              <a:rPr lang="en-US" altLang="ru-RU" sz="1600" dirty="0" smtClean="0"/>
              <a:t> </a:t>
            </a:r>
            <a:endParaRPr lang="ru-RU" altLang="ru-RU" sz="1600" dirty="0" smtClean="0"/>
          </a:p>
          <a:p>
            <a:pPr algn="just" eaLnBrk="1" fontAlgn="auto" hangingPunct="1">
              <a:spcBef>
                <a:spcPts val="0"/>
              </a:spcBef>
              <a:spcAft>
                <a:spcPts val="0"/>
              </a:spcAft>
              <a:defRPr/>
            </a:pPr>
            <a:endParaRPr lang="ru-RU" altLang="ru-RU" sz="1600" dirty="0" smtClean="0"/>
          </a:p>
          <a:p>
            <a:pPr algn="just" eaLnBrk="1" fontAlgn="auto" hangingPunct="1">
              <a:spcBef>
                <a:spcPts val="0"/>
              </a:spcBef>
              <a:spcAft>
                <a:spcPts val="0"/>
              </a:spcAft>
              <a:defRPr/>
            </a:pPr>
            <a:r>
              <a:rPr lang="en-US" altLang="ru-RU" sz="1600" dirty="0" err="1" smtClean="0"/>
              <a:t>Ritossa</a:t>
            </a:r>
            <a:r>
              <a:rPr lang="en-US" altLang="ru-RU" sz="1600" dirty="0" smtClean="0"/>
              <a:t> F. Discovery of the heat shock response. Cell Stress &amp; Chaperones. 1996;1:97–98. doi: </a:t>
            </a:r>
            <a:r>
              <a:rPr lang="en-US" altLang="ru-RU" sz="1600" dirty="0" smtClean="0">
                <a:solidFill>
                  <a:schemeClr val="accent1">
                    <a:lumMod val="50000"/>
                  </a:schemeClr>
                </a:solidFill>
              </a:rPr>
              <a:t>10.1379/1466-1268</a:t>
            </a:r>
            <a:endParaRPr lang="ru-RU" altLang="ru-RU" sz="1600" dirty="0" smtClean="0">
              <a:solidFill>
                <a:schemeClr val="accent1">
                  <a:lumMod val="50000"/>
                </a:schemeClr>
              </a:solidFill>
            </a:endParaRPr>
          </a:p>
        </p:txBody>
      </p:sp>
      <p:pic>
        <p:nvPicPr>
          <p:cNvPr id="45062" name="Рисунок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1499" y="1054817"/>
            <a:ext cx="3969672" cy="499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3711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0"/>
          <p:cNvSpPr>
            <a:spLocks noGrp="1" noChangeArrowheads="1"/>
          </p:cNvSpPr>
          <p:nvPr>
            <p:ph type="title"/>
          </p:nvPr>
        </p:nvSpPr>
        <p:spPr>
          <a:xfrm>
            <a:off x="1981200" y="122238"/>
            <a:ext cx="7543800" cy="642937"/>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Механизм белкового </a:t>
            </a:r>
            <a:r>
              <a:rPr lang="ru-RU" altLang="ru-RU" sz="2800" b="1" dirty="0" err="1">
                <a:solidFill>
                  <a:schemeClr val="accent1">
                    <a:lumMod val="50000"/>
                  </a:schemeClr>
                </a:solidFill>
                <a:effectLst>
                  <a:outerShdw blurRad="38100" dist="38100" dir="2700000" algn="tl">
                    <a:srgbClr val="000000">
                      <a:alpha val="43137"/>
                    </a:srgbClr>
                  </a:outerShdw>
                </a:effectLst>
              </a:rPr>
              <a:t>сплайсинга</a:t>
            </a:r>
            <a:r>
              <a:rPr lang="ru-RU" altLang="ru-RU" sz="2800" b="1" dirty="0">
                <a:solidFill>
                  <a:schemeClr val="accent1">
                    <a:lumMod val="50000"/>
                  </a:schemeClr>
                </a:solidFill>
                <a:effectLst>
                  <a:outerShdw blurRad="38100" dist="38100" dir="2700000" algn="tl">
                    <a:srgbClr val="000000">
                      <a:alpha val="43137"/>
                    </a:srgbClr>
                  </a:outerShdw>
                </a:effectLst>
              </a:rPr>
              <a:t> (1)</a:t>
            </a:r>
          </a:p>
        </p:txBody>
      </p:sp>
      <p:pic>
        <p:nvPicPr>
          <p:cNvPr id="80900" name="Picture 3" descr="инт1"/>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l="46875" t="18750" r="7813" b="37500"/>
          <a:stretch>
            <a:fillRect/>
          </a:stretch>
        </p:blipFill>
        <p:spPr bwMode="auto">
          <a:xfrm>
            <a:off x="6096000" y="2257425"/>
            <a:ext cx="4572000"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Rectangle 4"/>
          <p:cNvSpPr>
            <a:spLocks noChangeArrowheads="1"/>
          </p:cNvSpPr>
          <p:nvPr/>
        </p:nvSpPr>
        <p:spPr bwMode="auto">
          <a:xfrm>
            <a:off x="1524000" y="1844675"/>
            <a:ext cx="4572000"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ru-RU" altLang="ru-RU" sz="2000" b="1" i="1">
                <a:solidFill>
                  <a:srgbClr val="000000"/>
                </a:solidFill>
                <a:latin typeface="Arial" panose="020B0604020202020204" pitchFamily="34" charset="0"/>
                <a:cs typeface="Arial" panose="020B0604020202020204" pitchFamily="34" charset="0"/>
              </a:rPr>
              <a:t>Шаг 1</a:t>
            </a:r>
            <a:r>
              <a:rPr lang="ru-RU" altLang="ru-RU" sz="2000">
                <a:solidFill>
                  <a:srgbClr val="000000"/>
                </a:solidFill>
                <a:latin typeface="Arial" panose="020B0604020202020204" pitchFamily="34" charset="0"/>
                <a:cs typeface="Arial" panose="020B0604020202020204" pitchFamily="34" charset="0"/>
              </a:rPr>
              <a:t>. </a:t>
            </a:r>
            <a:r>
              <a:rPr lang="ru-RU" altLang="ru-RU" sz="1800" b="1">
                <a:solidFill>
                  <a:srgbClr val="000000"/>
                </a:solidFill>
                <a:latin typeface="Arial" panose="020B0604020202020204" pitchFamily="34" charset="0"/>
              </a:rPr>
              <a:t>А</a:t>
            </a:r>
            <a:r>
              <a:rPr lang="ru-RU" altLang="ru-RU" sz="1800" b="1">
                <a:solidFill>
                  <a:srgbClr val="000000"/>
                </a:solidFill>
                <a:latin typeface="Arial" panose="020B0604020202020204" pitchFamily="34" charset="0"/>
                <a:cs typeface="Arial" panose="020B0604020202020204" pitchFamily="34" charset="0"/>
              </a:rPr>
              <a:t>втокаталитический разрыв пептидной связи на </a:t>
            </a:r>
            <a:r>
              <a:rPr lang="ru-RU" altLang="ru-RU" sz="1800" b="1" i="1">
                <a:solidFill>
                  <a:srgbClr val="000000"/>
                </a:solidFill>
                <a:latin typeface="Arial" panose="020B0604020202020204" pitchFamily="34" charset="0"/>
                <a:cs typeface="Arial" panose="020B0604020202020204" pitchFamily="34" charset="0"/>
              </a:rPr>
              <a:t>N</a:t>
            </a:r>
            <a:r>
              <a:rPr lang="ru-RU" altLang="ru-RU" sz="1800" b="1">
                <a:solidFill>
                  <a:srgbClr val="000000"/>
                </a:solidFill>
                <a:latin typeface="Arial" panose="020B0604020202020204" pitchFamily="34" charset="0"/>
                <a:cs typeface="Arial" panose="020B0604020202020204" pitchFamily="34" charset="0"/>
              </a:rPr>
              <a:t>-концевом сайте сплайсинга (</a:t>
            </a:r>
            <a:r>
              <a:rPr lang="ru-RU" altLang="ru-RU" sz="1800" b="1" i="1">
                <a:solidFill>
                  <a:srgbClr val="FF0000"/>
                </a:solidFill>
                <a:latin typeface="Arial" panose="020B0604020202020204" pitchFamily="34" charset="0"/>
                <a:cs typeface="Arial" panose="020B0604020202020204" pitchFamily="34" charset="0"/>
              </a:rPr>
              <a:t>N</a:t>
            </a:r>
            <a:r>
              <a:rPr lang="ru-RU" altLang="ru-RU" sz="1800" b="1">
                <a:solidFill>
                  <a:srgbClr val="FF0000"/>
                </a:solidFill>
                <a:latin typeface="Arial" panose="020B0604020202020204" pitchFamily="34" charset="0"/>
                <a:cs typeface="Arial" panose="020B0604020202020204" pitchFamily="34" charset="0"/>
              </a:rPr>
              <a:t>-конце</a:t>
            </a:r>
            <a:r>
              <a:rPr lang="ru-RU" altLang="ru-RU" sz="1800" b="1">
                <a:solidFill>
                  <a:srgbClr val="FF0000"/>
                </a:solidFill>
                <a:latin typeface="Arial" panose="020B0604020202020204" pitchFamily="34" charset="0"/>
              </a:rPr>
              <a:t>вая </a:t>
            </a:r>
            <a:r>
              <a:rPr lang="ru-RU" altLang="ru-RU" sz="1800" b="1">
                <a:solidFill>
                  <a:srgbClr val="FF0000"/>
                </a:solidFill>
                <a:latin typeface="Arial" panose="020B0604020202020204" pitchFamily="34" charset="0"/>
                <a:cs typeface="Arial" panose="020B0604020202020204" pitchFamily="34" charset="0"/>
              </a:rPr>
              <a:t>аминокислот</a:t>
            </a:r>
            <a:r>
              <a:rPr lang="ru-RU" altLang="ru-RU" sz="1800" b="1">
                <a:solidFill>
                  <a:srgbClr val="FF0000"/>
                </a:solidFill>
                <a:latin typeface="Arial" panose="020B0604020202020204" pitchFamily="34" charset="0"/>
              </a:rPr>
              <a:t>а</a:t>
            </a:r>
            <a:r>
              <a:rPr lang="ru-RU" altLang="ru-RU" sz="1800" b="1">
                <a:solidFill>
                  <a:srgbClr val="FF0000"/>
                </a:solidFill>
                <a:latin typeface="Arial" panose="020B0604020202020204" pitchFamily="34" charset="0"/>
                <a:cs typeface="Arial" panose="020B0604020202020204" pitchFamily="34" charset="0"/>
              </a:rPr>
              <a:t> интеина Ser или Cys</a:t>
            </a:r>
            <a:r>
              <a:rPr lang="ru-RU" altLang="ru-RU" sz="1800" b="1">
                <a:solidFill>
                  <a:srgbClr val="000000"/>
                </a:solidFill>
                <a:latin typeface="Arial" panose="020B0604020202020204" pitchFamily="34" charset="0"/>
              </a:rPr>
              <a:t>) и</a:t>
            </a:r>
            <a:r>
              <a:rPr lang="ru-RU" altLang="ru-RU" sz="1800" b="1">
                <a:solidFill>
                  <a:srgbClr val="000000"/>
                </a:solidFill>
                <a:latin typeface="Arial" panose="020B0604020202020204" pitchFamily="34" charset="0"/>
                <a:cs typeface="Arial" panose="020B0604020202020204" pitchFamily="34" charset="0"/>
              </a:rPr>
              <a:t> образ</a:t>
            </a:r>
            <a:r>
              <a:rPr lang="ru-RU" altLang="ru-RU" sz="1800" b="1">
                <a:solidFill>
                  <a:srgbClr val="000000"/>
                </a:solidFill>
                <a:latin typeface="Arial" panose="020B0604020202020204" pitchFamily="34" charset="0"/>
              </a:rPr>
              <a:t>ование</a:t>
            </a:r>
            <a:r>
              <a:rPr lang="ru-RU" altLang="ru-RU" sz="1800" b="1">
                <a:solidFill>
                  <a:srgbClr val="000000"/>
                </a:solidFill>
                <a:latin typeface="Arial" panose="020B0604020202020204" pitchFamily="34" charset="0"/>
                <a:cs typeface="Arial" panose="020B0604020202020204" pitchFamily="34" charset="0"/>
              </a:rPr>
              <a:t> высокоэнергетическ</a:t>
            </a:r>
            <a:r>
              <a:rPr lang="ru-RU" altLang="ru-RU" sz="1800" b="1">
                <a:solidFill>
                  <a:srgbClr val="000000"/>
                </a:solidFill>
                <a:latin typeface="Arial" panose="020B0604020202020204" pitchFamily="34" charset="0"/>
              </a:rPr>
              <a:t>ой</a:t>
            </a:r>
            <a:r>
              <a:rPr lang="ru-RU" altLang="ru-RU" sz="1800" b="1">
                <a:solidFill>
                  <a:srgbClr val="000000"/>
                </a:solidFill>
                <a:latin typeface="Arial" panose="020B0604020202020204" pitchFamily="34" charset="0"/>
                <a:cs typeface="Arial" panose="020B0604020202020204" pitchFamily="34" charset="0"/>
              </a:rPr>
              <a:t> эфирн</a:t>
            </a:r>
            <a:r>
              <a:rPr lang="ru-RU" altLang="ru-RU" sz="1800" b="1">
                <a:solidFill>
                  <a:srgbClr val="000000"/>
                </a:solidFill>
                <a:latin typeface="Arial" panose="020B0604020202020204" pitchFamily="34" charset="0"/>
              </a:rPr>
              <a:t>ой или </a:t>
            </a:r>
            <a:r>
              <a:rPr lang="ru-RU" altLang="ru-RU" sz="1800" b="1">
                <a:solidFill>
                  <a:srgbClr val="000000"/>
                </a:solidFill>
                <a:latin typeface="Arial" panose="020B0604020202020204" pitchFamily="34" charset="0"/>
                <a:cs typeface="Arial" panose="020B0604020202020204" pitchFamily="34" charset="0"/>
              </a:rPr>
              <a:t>тиоэфирн</a:t>
            </a:r>
            <a:r>
              <a:rPr lang="ru-RU" altLang="ru-RU" sz="1800" b="1">
                <a:solidFill>
                  <a:srgbClr val="000000"/>
                </a:solidFill>
                <a:latin typeface="Arial" panose="020B0604020202020204" pitchFamily="34" charset="0"/>
              </a:rPr>
              <a:t>ой</a:t>
            </a:r>
            <a:r>
              <a:rPr lang="ru-RU" altLang="ru-RU" sz="1800" b="1">
                <a:solidFill>
                  <a:srgbClr val="000000"/>
                </a:solidFill>
                <a:latin typeface="Arial" panose="020B0604020202020204" pitchFamily="34" charset="0"/>
                <a:cs typeface="Arial" panose="020B0604020202020204" pitchFamily="34" charset="0"/>
              </a:rPr>
              <a:t> связ</a:t>
            </a:r>
            <a:r>
              <a:rPr lang="ru-RU" altLang="ru-RU" sz="1800" b="1">
                <a:solidFill>
                  <a:srgbClr val="000000"/>
                </a:solidFill>
                <a:latin typeface="Arial" panose="020B0604020202020204" pitchFamily="34" charset="0"/>
              </a:rPr>
              <a:t>и</a:t>
            </a:r>
            <a:r>
              <a:rPr lang="ru-RU" altLang="ru-RU" sz="1800" b="1">
                <a:solidFill>
                  <a:srgbClr val="000000"/>
                </a:solidFill>
                <a:latin typeface="Arial" panose="020B0604020202020204" pitchFamily="34" charset="0"/>
                <a:cs typeface="Arial" panose="020B0604020202020204" pitchFamily="34" charset="0"/>
              </a:rPr>
              <a:t>.</a:t>
            </a:r>
            <a:r>
              <a:rPr lang="ru-RU" altLang="ru-RU" sz="1800">
                <a:solidFill>
                  <a:srgbClr val="000000"/>
                </a:solidFill>
                <a:latin typeface="Arial" panose="020B0604020202020204" pitchFamily="34" charset="0"/>
                <a:cs typeface="Arial" panose="020B0604020202020204" pitchFamily="34" charset="0"/>
              </a:rPr>
              <a:t> </a:t>
            </a:r>
            <a:r>
              <a:rPr lang="ru-RU" altLang="ru-RU" sz="1800" b="1">
                <a:solidFill>
                  <a:srgbClr val="000000"/>
                </a:solidFill>
                <a:latin typeface="Arial" panose="020B0604020202020204" pitchFamily="34" charset="0"/>
              </a:rPr>
              <a:t>Катализатор реакции-  </a:t>
            </a:r>
            <a:r>
              <a:rPr lang="ru-RU" altLang="ru-RU" sz="1800" b="1">
                <a:solidFill>
                  <a:srgbClr val="000000"/>
                </a:solidFill>
                <a:latin typeface="Arial" panose="020B0604020202020204" pitchFamily="34" charset="0"/>
                <a:cs typeface="Arial" panose="020B0604020202020204" pitchFamily="34" charset="0"/>
              </a:rPr>
              <a:t>сплайсинговы</a:t>
            </a:r>
            <a:r>
              <a:rPr lang="ru-RU" altLang="ru-RU" sz="1800" b="1">
                <a:solidFill>
                  <a:srgbClr val="000000"/>
                </a:solidFill>
                <a:latin typeface="Arial" panose="020B0604020202020204" pitchFamily="34" charset="0"/>
              </a:rPr>
              <a:t>й</a:t>
            </a:r>
            <a:r>
              <a:rPr lang="ru-RU" altLang="ru-RU" sz="1800" b="1">
                <a:solidFill>
                  <a:srgbClr val="000000"/>
                </a:solidFill>
                <a:latin typeface="Arial" panose="020B0604020202020204" pitchFamily="34" charset="0"/>
                <a:cs typeface="Arial" panose="020B0604020202020204" pitchFamily="34" charset="0"/>
              </a:rPr>
              <a:t> домен интеина</a:t>
            </a:r>
            <a:r>
              <a:rPr lang="ru-RU" altLang="ru-RU" sz="1800">
                <a:solidFill>
                  <a:srgbClr val="000000"/>
                </a:solidFill>
                <a:latin typeface="Arial" panose="020B0604020202020204" pitchFamily="34" charset="0"/>
                <a:cs typeface="Arial" panose="020B0604020202020204" pitchFamily="34" charset="0"/>
              </a:rPr>
              <a:t>. </a:t>
            </a:r>
            <a:endParaRPr lang="ru-RU" altLang="ru-RU" sz="1800">
              <a:solidFill>
                <a:srgbClr val="000000"/>
              </a:solidFill>
              <a:latin typeface="Arial" panose="020B0604020202020204" pitchFamily="34" charset="0"/>
            </a:endParaRPr>
          </a:p>
          <a:p>
            <a:pPr eaLnBrk="1" hangingPunct="1">
              <a:lnSpc>
                <a:spcPct val="100000"/>
              </a:lnSpc>
              <a:spcBef>
                <a:spcPct val="50000"/>
              </a:spcBef>
              <a:buFontTx/>
              <a:buNone/>
            </a:pPr>
            <a:r>
              <a:rPr lang="ru-RU" altLang="ru-RU" sz="2000" b="1" i="1">
                <a:solidFill>
                  <a:srgbClr val="000000"/>
                </a:solidFill>
                <a:latin typeface="Arial" panose="020B0604020202020204" pitchFamily="34" charset="0"/>
                <a:cs typeface="Arial" panose="020B0604020202020204" pitchFamily="34" charset="0"/>
              </a:rPr>
              <a:t>Шаг 2.</a:t>
            </a:r>
            <a:r>
              <a:rPr lang="ru-RU" altLang="ru-RU" sz="2000" i="1">
                <a:solidFill>
                  <a:srgbClr val="000000"/>
                </a:solidFill>
                <a:latin typeface="Arial" panose="020B0604020202020204" pitchFamily="34" charset="0"/>
                <a:cs typeface="Arial" panose="020B0604020202020204" pitchFamily="34" charset="0"/>
              </a:rPr>
              <a:t> </a:t>
            </a:r>
            <a:r>
              <a:rPr lang="ru-RU" altLang="ru-RU" sz="1800" b="1">
                <a:solidFill>
                  <a:srgbClr val="000000"/>
                </a:solidFill>
                <a:latin typeface="Arial" panose="020B0604020202020204" pitchFamily="34" charset="0"/>
              </a:rPr>
              <a:t>Н</a:t>
            </a:r>
            <a:r>
              <a:rPr lang="ru-RU" altLang="ru-RU" sz="1800" b="1">
                <a:solidFill>
                  <a:srgbClr val="000000"/>
                </a:solidFill>
                <a:latin typeface="Arial" panose="020B0604020202020204" pitchFamily="34" charset="0"/>
                <a:cs typeface="Arial" panose="020B0604020202020204" pitchFamily="34" charset="0"/>
              </a:rPr>
              <a:t>уклеофильная атака образовавшейся эфирной связи </a:t>
            </a:r>
            <a:r>
              <a:rPr lang="ru-RU" altLang="ru-RU" sz="1800" b="1" i="1">
                <a:solidFill>
                  <a:srgbClr val="0033CC"/>
                </a:solidFill>
                <a:latin typeface="Arial" panose="020B0604020202020204" pitchFamily="34" charset="0"/>
                <a:cs typeface="Arial" panose="020B0604020202020204" pitchFamily="34" charset="0"/>
              </a:rPr>
              <a:t>OH</a:t>
            </a:r>
            <a:r>
              <a:rPr lang="ru-RU" altLang="ru-RU" sz="1800" b="1">
                <a:solidFill>
                  <a:srgbClr val="0033CC"/>
                </a:solidFill>
                <a:latin typeface="Arial" panose="020B0604020202020204" pitchFamily="34" charset="0"/>
                <a:cs typeface="Arial" panose="020B0604020202020204" pitchFamily="34" charset="0"/>
              </a:rPr>
              <a:t>- или </a:t>
            </a:r>
            <a:r>
              <a:rPr lang="ru-RU" altLang="ru-RU" sz="1800" b="1" i="1">
                <a:solidFill>
                  <a:srgbClr val="0033CC"/>
                </a:solidFill>
                <a:latin typeface="Arial" panose="020B0604020202020204" pitchFamily="34" charset="0"/>
                <a:cs typeface="Arial" panose="020B0604020202020204" pitchFamily="34" charset="0"/>
              </a:rPr>
              <a:t>SH</a:t>
            </a:r>
            <a:r>
              <a:rPr lang="ru-RU" altLang="ru-RU" sz="1800" b="1">
                <a:solidFill>
                  <a:srgbClr val="0033CC"/>
                </a:solidFill>
                <a:latin typeface="Arial" panose="020B0604020202020204" pitchFamily="34" charset="0"/>
                <a:cs typeface="Arial" panose="020B0604020202020204" pitchFamily="34" charset="0"/>
              </a:rPr>
              <a:t>-группой первого остатка С-экстеина</a:t>
            </a:r>
            <a:r>
              <a:rPr lang="ru-RU" altLang="ru-RU" sz="1800" b="1">
                <a:solidFill>
                  <a:srgbClr val="000000"/>
                </a:solidFill>
                <a:latin typeface="Arial" panose="020B0604020202020204" pitchFamily="34" charset="0"/>
              </a:rPr>
              <a:t> (</a:t>
            </a:r>
            <a:r>
              <a:rPr lang="ru-RU" altLang="ru-RU" sz="1800" b="1" i="1">
                <a:solidFill>
                  <a:srgbClr val="0033CC"/>
                </a:solidFill>
                <a:latin typeface="Arial" panose="020B0604020202020204" pitchFamily="34" charset="0"/>
                <a:cs typeface="Arial" panose="020B0604020202020204" pitchFamily="34" charset="0"/>
              </a:rPr>
              <a:t>N</a:t>
            </a:r>
            <a:r>
              <a:rPr lang="ru-RU" altLang="ru-RU" sz="1800" b="1">
                <a:solidFill>
                  <a:srgbClr val="0033CC"/>
                </a:solidFill>
                <a:latin typeface="Arial" panose="020B0604020202020204" pitchFamily="34" charset="0"/>
                <a:cs typeface="Arial" panose="020B0604020202020204" pitchFamily="34" charset="0"/>
              </a:rPr>
              <a:t>-конце</a:t>
            </a:r>
            <a:r>
              <a:rPr lang="ru-RU" altLang="ru-RU" sz="1800" b="1">
                <a:solidFill>
                  <a:srgbClr val="0033CC"/>
                </a:solidFill>
                <a:latin typeface="Arial" panose="020B0604020202020204" pitchFamily="34" charset="0"/>
              </a:rPr>
              <a:t>вая </a:t>
            </a:r>
            <a:r>
              <a:rPr lang="ru-RU" altLang="ru-RU" sz="1800" b="1">
                <a:solidFill>
                  <a:srgbClr val="0033CC"/>
                </a:solidFill>
                <a:latin typeface="Arial" panose="020B0604020202020204" pitchFamily="34" charset="0"/>
                <a:cs typeface="Arial" panose="020B0604020202020204" pitchFamily="34" charset="0"/>
              </a:rPr>
              <a:t>аминокислот</a:t>
            </a:r>
            <a:r>
              <a:rPr lang="ru-RU" altLang="ru-RU" sz="1800" b="1">
                <a:solidFill>
                  <a:srgbClr val="0033CC"/>
                </a:solidFill>
                <a:latin typeface="Arial" panose="020B0604020202020204" pitchFamily="34" charset="0"/>
              </a:rPr>
              <a:t>а</a:t>
            </a:r>
            <a:r>
              <a:rPr lang="ru-RU" altLang="ru-RU" sz="1800" b="1">
                <a:solidFill>
                  <a:srgbClr val="0033CC"/>
                </a:solidFill>
                <a:latin typeface="Arial" panose="020B0604020202020204" pitchFamily="34" charset="0"/>
                <a:cs typeface="Arial" panose="020B0604020202020204" pitchFamily="34" charset="0"/>
              </a:rPr>
              <a:t> Ser или Cys</a:t>
            </a:r>
            <a:r>
              <a:rPr lang="ru-RU" altLang="ru-RU" sz="1800" b="1">
                <a:solidFill>
                  <a:srgbClr val="000000"/>
                </a:solidFill>
                <a:latin typeface="Arial" panose="020B0604020202020204" pitchFamily="34" charset="0"/>
              </a:rPr>
              <a:t>)</a:t>
            </a:r>
            <a:r>
              <a:rPr lang="ru-RU" altLang="ru-RU" sz="1800" b="1">
                <a:solidFill>
                  <a:srgbClr val="000000"/>
                </a:solidFill>
                <a:latin typeface="Arial" panose="020B0604020202020204" pitchFamily="34" charset="0"/>
                <a:cs typeface="Arial" panose="020B0604020202020204" pitchFamily="34" charset="0"/>
              </a:rPr>
              <a:t>. </a:t>
            </a:r>
            <a:r>
              <a:rPr lang="ru-RU" altLang="ru-RU" sz="1800" b="1">
                <a:solidFill>
                  <a:srgbClr val="000000"/>
                </a:solidFill>
                <a:latin typeface="Arial" panose="020B0604020202020204" pitchFamily="34" charset="0"/>
              </a:rPr>
              <a:t>П</a:t>
            </a:r>
            <a:r>
              <a:rPr lang="ru-RU" altLang="ru-RU" sz="1800" b="1">
                <a:solidFill>
                  <a:srgbClr val="000000"/>
                </a:solidFill>
                <a:latin typeface="Arial" panose="020B0604020202020204" pitchFamily="34" charset="0"/>
                <a:cs typeface="Arial" panose="020B0604020202020204" pitchFamily="34" charset="0"/>
              </a:rPr>
              <a:t>роисходит </a:t>
            </a:r>
            <a:r>
              <a:rPr lang="ru-RU" altLang="ru-RU" sz="1800" b="1" i="1">
                <a:solidFill>
                  <a:srgbClr val="000000"/>
                </a:solidFill>
                <a:latin typeface="Arial" panose="020B0604020202020204" pitchFamily="34" charset="0"/>
                <a:cs typeface="Arial" panose="020B0604020202020204" pitchFamily="34" charset="0"/>
              </a:rPr>
              <a:t>реакция трансэтерификации</a:t>
            </a:r>
            <a:r>
              <a:rPr lang="ru-RU" altLang="ru-RU" sz="1800" b="1" i="1">
                <a:solidFill>
                  <a:srgbClr val="000000"/>
                </a:solidFill>
                <a:latin typeface="Arial" panose="020B0604020202020204" pitchFamily="34" charset="0"/>
              </a:rPr>
              <a:t> -</a:t>
            </a:r>
            <a:r>
              <a:rPr lang="ru-RU" altLang="ru-RU" sz="1800" b="1">
                <a:solidFill>
                  <a:srgbClr val="000000"/>
                </a:solidFill>
                <a:latin typeface="Arial" panose="020B0604020202020204" pitchFamily="34" charset="0"/>
                <a:cs typeface="Arial" panose="020B0604020202020204" pitchFamily="34" charset="0"/>
              </a:rPr>
              <a:t> перенос </a:t>
            </a:r>
            <a:r>
              <a:rPr lang="ru-RU" altLang="ru-RU" sz="1800" b="1" i="1">
                <a:solidFill>
                  <a:srgbClr val="000000"/>
                </a:solidFill>
                <a:latin typeface="Arial" panose="020B0604020202020204" pitchFamily="34" charset="0"/>
                <a:cs typeface="Arial" panose="020B0604020202020204" pitchFamily="34" charset="0"/>
              </a:rPr>
              <a:t>Ν</a:t>
            </a:r>
            <a:r>
              <a:rPr lang="ru-RU" altLang="ru-RU" sz="1800" b="1">
                <a:solidFill>
                  <a:srgbClr val="000000"/>
                </a:solidFill>
                <a:latin typeface="Arial" panose="020B0604020202020204" pitchFamily="34" charset="0"/>
                <a:cs typeface="Arial" panose="020B0604020202020204" pitchFamily="34" charset="0"/>
              </a:rPr>
              <a:t>-экстеина на боковую группу первого остатка С-экстеина</a:t>
            </a:r>
            <a:r>
              <a:rPr lang="ru-RU" altLang="ru-RU" sz="1800" b="1" i="1">
                <a:solidFill>
                  <a:srgbClr val="000000"/>
                </a:solidFill>
                <a:latin typeface="Arial" panose="020B0604020202020204" pitchFamily="34" charset="0"/>
                <a:cs typeface="Arial" panose="020B0604020202020204" pitchFamily="34" charset="0"/>
              </a:rPr>
              <a:t>)</a:t>
            </a:r>
            <a:r>
              <a:rPr lang="ru-RU" altLang="ru-RU" sz="1800" b="1">
                <a:solidFill>
                  <a:srgbClr val="000000"/>
                </a:solidFill>
                <a:latin typeface="Arial" panose="020B0604020202020204" pitchFamily="34" charset="0"/>
                <a:cs typeface="Arial" panose="020B0604020202020204" pitchFamily="34" charset="0"/>
              </a:rPr>
              <a:t>. </a:t>
            </a:r>
          </a:p>
        </p:txBody>
      </p:sp>
      <p:grpSp>
        <p:nvGrpSpPr>
          <p:cNvPr id="80902" name="Group 26"/>
          <p:cNvGrpSpPr>
            <a:grpSpLocks/>
          </p:cNvGrpSpPr>
          <p:nvPr/>
        </p:nvGrpSpPr>
        <p:grpSpPr bwMode="auto">
          <a:xfrm>
            <a:off x="6400800" y="990600"/>
            <a:ext cx="3733800" cy="774700"/>
            <a:chOff x="3072" y="624"/>
            <a:chExt cx="2352" cy="488"/>
          </a:xfrm>
        </p:grpSpPr>
        <p:sp>
          <p:nvSpPr>
            <p:cNvPr id="80903" name="AutoShape 13"/>
            <p:cNvSpPr>
              <a:spLocks noChangeArrowheads="1"/>
            </p:cNvSpPr>
            <p:nvPr/>
          </p:nvSpPr>
          <p:spPr bwMode="auto">
            <a:xfrm rot="-5400000">
              <a:off x="3140" y="604"/>
              <a:ext cx="440" cy="576"/>
            </a:xfrm>
            <a:prstGeom prst="triangle">
              <a:avLst>
                <a:gd name="adj" fmla="val 5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ru-RU" sz="2400">
                  <a:latin typeface="Arial" panose="020B0604020202020204" pitchFamily="34" charset="0"/>
                </a:rPr>
                <a:t>N</a:t>
              </a:r>
              <a:endParaRPr lang="ru-RU" altLang="ru-RU" sz="2400">
                <a:latin typeface="Arial" panose="020B0604020202020204" pitchFamily="34" charset="0"/>
              </a:endParaRPr>
            </a:p>
          </p:txBody>
        </p:sp>
        <p:sp>
          <p:nvSpPr>
            <p:cNvPr id="80904" name="AutoShape 14"/>
            <p:cNvSpPr>
              <a:spLocks noChangeArrowheads="1"/>
            </p:cNvSpPr>
            <p:nvPr/>
          </p:nvSpPr>
          <p:spPr bwMode="auto">
            <a:xfrm rot="5400000">
              <a:off x="4916" y="588"/>
              <a:ext cx="440" cy="576"/>
            </a:xfrm>
            <a:prstGeom prst="triangle">
              <a:avLst>
                <a:gd name="adj" fmla="val 5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0905" name="Rectangle 15"/>
            <p:cNvSpPr>
              <a:spLocks noChangeArrowheads="1"/>
            </p:cNvSpPr>
            <p:nvPr/>
          </p:nvSpPr>
          <p:spPr bwMode="auto">
            <a:xfrm>
              <a:off x="3984" y="728"/>
              <a:ext cx="384" cy="288"/>
            </a:xfrm>
            <a:prstGeom prst="rect">
              <a:avLst/>
            </a:prstGeom>
            <a:solidFill>
              <a:srgbClr val="008AE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ru-RU" sz="1400" b="1">
                  <a:latin typeface="Arial" panose="020B0604020202020204" pitchFamily="34" charset="0"/>
                </a:rPr>
                <a:t>Intein</a:t>
              </a:r>
              <a:endParaRPr lang="ru-RU" altLang="ru-RU" sz="1400" b="1">
                <a:latin typeface="Arial" panose="020B0604020202020204" pitchFamily="34" charset="0"/>
              </a:endParaRPr>
            </a:p>
          </p:txBody>
        </p:sp>
        <p:sp>
          <p:nvSpPr>
            <p:cNvPr id="80906" name="Text Box 16"/>
            <p:cNvSpPr txBox="1">
              <a:spLocks noChangeArrowheads="1"/>
            </p:cNvSpPr>
            <p:nvPr/>
          </p:nvSpPr>
          <p:spPr bwMode="auto">
            <a:xfrm>
              <a:off x="3888" y="624"/>
              <a:ext cx="9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400" b="1">
                  <a:solidFill>
                    <a:srgbClr val="0072C0"/>
                  </a:solidFill>
                  <a:latin typeface="Arial" panose="020B0604020202020204" pitchFamily="34" charset="0"/>
                </a:rPr>
                <a:t>C</a:t>
              </a:r>
            </a:p>
            <a:p>
              <a:pPr eaLnBrk="1" hangingPunct="1">
                <a:lnSpc>
                  <a:spcPct val="100000"/>
                </a:lnSpc>
                <a:spcBef>
                  <a:spcPct val="0"/>
                </a:spcBef>
                <a:buFontTx/>
                <a:buNone/>
              </a:pPr>
              <a:r>
                <a:rPr lang="en-US" altLang="ru-RU" sz="1400" b="1">
                  <a:solidFill>
                    <a:srgbClr val="0072C0"/>
                  </a:solidFill>
                  <a:latin typeface="Arial" panose="020B0604020202020204" pitchFamily="34" charset="0"/>
                </a:rPr>
                <a:t>ST</a:t>
              </a:r>
              <a:endParaRPr lang="ru-RU" altLang="ru-RU" sz="1400" b="1">
                <a:solidFill>
                  <a:srgbClr val="0072C0"/>
                </a:solidFill>
                <a:latin typeface="Arial" panose="020B0604020202020204" pitchFamily="34" charset="0"/>
              </a:endParaRPr>
            </a:p>
          </p:txBody>
        </p:sp>
        <p:sp>
          <p:nvSpPr>
            <p:cNvPr id="80907" name="Line 18"/>
            <p:cNvSpPr>
              <a:spLocks noChangeShapeType="1"/>
            </p:cNvSpPr>
            <p:nvPr/>
          </p:nvSpPr>
          <p:spPr bwMode="auto">
            <a:xfrm>
              <a:off x="3648" y="1008"/>
              <a:ext cx="336" cy="0"/>
            </a:xfrm>
            <a:prstGeom prst="line">
              <a:avLst/>
            </a:prstGeom>
            <a:noFill/>
            <a:ln w="38100">
              <a:solidFill>
                <a:srgbClr val="0072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80908" name="Text Box 19"/>
            <p:cNvSpPr txBox="1">
              <a:spLocks noChangeArrowheads="1"/>
            </p:cNvSpPr>
            <p:nvPr/>
          </p:nvSpPr>
          <p:spPr bwMode="auto">
            <a:xfrm>
              <a:off x="4760" y="624"/>
              <a:ext cx="9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400" b="1">
                  <a:latin typeface="Arial" panose="020B0604020202020204" pitchFamily="34" charset="0"/>
                </a:rPr>
                <a:t>C</a:t>
              </a:r>
            </a:p>
            <a:p>
              <a:pPr eaLnBrk="1" hangingPunct="1">
                <a:lnSpc>
                  <a:spcPct val="100000"/>
                </a:lnSpc>
                <a:spcBef>
                  <a:spcPct val="0"/>
                </a:spcBef>
                <a:buFontTx/>
                <a:buNone/>
              </a:pPr>
              <a:r>
                <a:rPr lang="en-US" altLang="ru-RU" sz="1400" b="1">
                  <a:latin typeface="Arial" panose="020B0604020202020204" pitchFamily="34" charset="0"/>
                </a:rPr>
                <a:t>ST</a:t>
              </a:r>
              <a:endParaRPr lang="ru-RU" altLang="ru-RU" sz="1400" b="1">
                <a:latin typeface="Arial" panose="020B0604020202020204" pitchFamily="34" charset="0"/>
              </a:endParaRPr>
            </a:p>
          </p:txBody>
        </p:sp>
        <p:sp>
          <p:nvSpPr>
            <p:cNvPr id="80909" name="Line 20"/>
            <p:cNvSpPr>
              <a:spLocks noChangeShapeType="1"/>
            </p:cNvSpPr>
            <p:nvPr/>
          </p:nvSpPr>
          <p:spPr bwMode="auto">
            <a:xfrm>
              <a:off x="4368" y="1008"/>
              <a:ext cx="480" cy="0"/>
            </a:xfrm>
            <a:prstGeom prst="line">
              <a:avLst/>
            </a:prstGeom>
            <a:noFill/>
            <a:ln w="38100">
              <a:solidFill>
                <a:srgbClr val="0072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80910" name="Text Box 21"/>
            <p:cNvSpPr txBox="1">
              <a:spLocks noChangeArrowheads="1"/>
            </p:cNvSpPr>
            <p:nvPr/>
          </p:nvSpPr>
          <p:spPr bwMode="auto">
            <a:xfrm>
              <a:off x="4376" y="632"/>
              <a:ext cx="9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400" b="1">
                  <a:solidFill>
                    <a:srgbClr val="0072C0"/>
                  </a:solidFill>
                  <a:latin typeface="Arial" panose="020B0604020202020204" pitchFamily="34" charset="0"/>
                </a:rPr>
                <a:t>N</a:t>
              </a:r>
            </a:p>
            <a:p>
              <a:pPr eaLnBrk="1" hangingPunct="1">
                <a:lnSpc>
                  <a:spcPct val="100000"/>
                </a:lnSpc>
                <a:spcBef>
                  <a:spcPct val="0"/>
                </a:spcBef>
                <a:buFontTx/>
                <a:buNone/>
              </a:pPr>
              <a:r>
                <a:rPr lang="en-US" altLang="ru-RU" sz="1400" b="1">
                  <a:solidFill>
                    <a:srgbClr val="0072C0"/>
                  </a:solidFill>
                  <a:latin typeface="Arial" panose="020B0604020202020204" pitchFamily="34" charset="0"/>
                </a:rPr>
                <a:t>Q</a:t>
              </a:r>
            </a:p>
            <a:p>
              <a:pPr eaLnBrk="1" hangingPunct="1">
                <a:lnSpc>
                  <a:spcPct val="100000"/>
                </a:lnSpc>
                <a:spcBef>
                  <a:spcPct val="0"/>
                </a:spcBef>
                <a:buFontTx/>
                <a:buNone/>
              </a:pPr>
              <a:r>
                <a:rPr lang="en-US" altLang="ru-RU" sz="1400" b="1">
                  <a:solidFill>
                    <a:srgbClr val="0072C0"/>
                  </a:solidFill>
                  <a:latin typeface="Arial" panose="020B0604020202020204" pitchFamily="34" charset="0"/>
                </a:rPr>
                <a:t>H</a:t>
              </a:r>
              <a:endParaRPr lang="ru-RU" altLang="ru-RU" sz="1400" b="1">
                <a:solidFill>
                  <a:srgbClr val="0072C0"/>
                </a:solidFill>
                <a:latin typeface="Arial" panose="020B0604020202020204" pitchFamily="34" charset="0"/>
              </a:endParaRPr>
            </a:p>
          </p:txBody>
        </p:sp>
        <p:sp>
          <p:nvSpPr>
            <p:cNvPr id="80911" name="Text Box 24"/>
            <p:cNvSpPr txBox="1">
              <a:spLocks noChangeArrowheads="1"/>
            </p:cNvSpPr>
            <p:nvPr/>
          </p:nvSpPr>
          <p:spPr bwMode="auto">
            <a:xfrm>
              <a:off x="3256" y="824"/>
              <a:ext cx="39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200" b="1">
                  <a:solidFill>
                    <a:schemeClr val="bg1"/>
                  </a:solidFill>
                  <a:latin typeface="Arial" panose="020B0604020202020204" pitchFamily="34" charset="0"/>
                </a:rPr>
                <a:t>N-Extein</a:t>
              </a:r>
              <a:endParaRPr lang="ru-RU" altLang="ru-RU" sz="1200" b="1">
                <a:solidFill>
                  <a:schemeClr val="bg1"/>
                </a:solidFill>
                <a:latin typeface="Arial" panose="020B0604020202020204" pitchFamily="34" charset="0"/>
              </a:endParaRPr>
            </a:p>
          </p:txBody>
        </p:sp>
        <p:sp>
          <p:nvSpPr>
            <p:cNvPr id="80912" name="Text Box 25"/>
            <p:cNvSpPr txBox="1">
              <a:spLocks noChangeArrowheads="1"/>
            </p:cNvSpPr>
            <p:nvPr/>
          </p:nvSpPr>
          <p:spPr bwMode="auto">
            <a:xfrm>
              <a:off x="4896" y="808"/>
              <a:ext cx="39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200" b="1">
                  <a:solidFill>
                    <a:schemeClr val="bg1"/>
                  </a:solidFill>
                  <a:latin typeface="Arial" panose="020B0604020202020204" pitchFamily="34" charset="0"/>
                </a:rPr>
                <a:t>C-Extein</a:t>
              </a:r>
              <a:endParaRPr lang="ru-RU" altLang="ru-RU" sz="1200" b="1">
                <a:solidFill>
                  <a:schemeClr val="bg1"/>
                </a:solidFill>
                <a:latin typeface="Arial" panose="020B0604020202020204" pitchFamily="34" charset="0"/>
              </a:endParaRPr>
            </a:p>
          </p:txBody>
        </p:sp>
      </p:grpSp>
    </p:spTree>
    <p:extLst>
      <p:ext uri="{BB962C8B-B14F-4D97-AF65-F5344CB8AC3E}">
        <p14:creationId xmlns:p14="http://schemas.microsoft.com/office/powerpoint/2010/main" val="2686745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930305" y="1063410"/>
            <a:ext cx="6096000" cy="1200329"/>
          </a:xfrm>
          <a:prstGeom prst="rect">
            <a:avLst/>
          </a:prstGeom>
        </p:spPr>
        <p:txBody>
          <a:bodyPr>
            <a:spAutoFit/>
          </a:bodyPr>
          <a:lstStyle/>
          <a:p>
            <a:pPr algn="just"/>
            <a:r>
              <a:rPr lang="ru-RU" b="1" dirty="0" err="1"/>
              <a:t>Нуклеофил</a:t>
            </a:r>
            <a:r>
              <a:rPr lang="ru-RU" dirty="0"/>
              <a:t>  — реагент, образующий химическую связь с партнером по реакции (электрофилом) по донорно-акцепторному механизму, предоставляя электронную пару, образующую новую связь</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50" y="2552356"/>
            <a:ext cx="11793648" cy="2133155"/>
          </a:xfrm>
          <a:prstGeom prst="rect">
            <a:avLst/>
          </a:prstGeom>
        </p:spPr>
      </p:pic>
    </p:spTree>
    <p:extLst>
      <p:ext uri="{BB962C8B-B14F-4D97-AF65-F5344CB8AC3E}">
        <p14:creationId xmlns:p14="http://schemas.microsoft.com/office/powerpoint/2010/main" val="3531613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4"/>
          <p:cNvSpPr>
            <a:spLocks noGrp="1" noChangeArrowheads="1"/>
          </p:cNvSpPr>
          <p:nvPr>
            <p:ph type="title"/>
          </p:nvPr>
        </p:nvSpPr>
        <p:spPr>
          <a:xfrm>
            <a:off x="1641475" y="85725"/>
            <a:ext cx="7543800" cy="601663"/>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Механизм белкового </a:t>
            </a:r>
            <a:r>
              <a:rPr lang="ru-RU" altLang="ru-RU" sz="2800" b="1" dirty="0" err="1">
                <a:solidFill>
                  <a:schemeClr val="accent1">
                    <a:lumMod val="50000"/>
                  </a:schemeClr>
                </a:solidFill>
                <a:effectLst>
                  <a:outerShdw blurRad="38100" dist="38100" dir="2700000" algn="tl">
                    <a:srgbClr val="000000">
                      <a:alpha val="43137"/>
                    </a:srgbClr>
                  </a:outerShdw>
                </a:effectLst>
              </a:rPr>
              <a:t>сплайсинга</a:t>
            </a:r>
            <a:r>
              <a:rPr lang="ru-RU" altLang="ru-RU" sz="2800" b="1" dirty="0">
                <a:solidFill>
                  <a:schemeClr val="accent1">
                    <a:lumMod val="50000"/>
                  </a:schemeClr>
                </a:solidFill>
                <a:effectLst>
                  <a:outerShdw blurRad="38100" dist="38100" dir="2700000" algn="tl">
                    <a:srgbClr val="000000">
                      <a:alpha val="43137"/>
                    </a:srgbClr>
                  </a:outerShdw>
                </a:effectLst>
              </a:rPr>
              <a:t> (2)</a:t>
            </a:r>
          </a:p>
        </p:txBody>
      </p:sp>
      <p:sp>
        <p:nvSpPr>
          <p:cNvPr id="81924" name="Rectangle 3"/>
          <p:cNvSpPr>
            <a:spLocks noChangeArrowheads="1"/>
          </p:cNvSpPr>
          <p:nvPr/>
        </p:nvSpPr>
        <p:spPr bwMode="auto">
          <a:xfrm>
            <a:off x="1524000" y="1422400"/>
            <a:ext cx="4572000" cy="501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50000"/>
              </a:spcBef>
              <a:buFontTx/>
              <a:buNone/>
            </a:pPr>
            <a:r>
              <a:rPr lang="ru-RU" altLang="ru-RU" sz="2000" b="1" i="1">
                <a:solidFill>
                  <a:srgbClr val="000000"/>
                </a:solidFill>
                <a:latin typeface="Arial" panose="020B0604020202020204" pitchFamily="34" charset="0"/>
                <a:cs typeface="Arial" panose="020B0604020202020204" pitchFamily="34" charset="0"/>
              </a:rPr>
              <a:t>Шаг 3.</a:t>
            </a:r>
            <a:r>
              <a:rPr lang="ru-RU" altLang="ru-RU" sz="2000" b="1">
                <a:solidFill>
                  <a:srgbClr val="000000"/>
                </a:solidFill>
                <a:latin typeface="Arial" panose="020B0604020202020204" pitchFamily="34" charset="0"/>
                <a:cs typeface="Arial" panose="020B0604020202020204" pitchFamily="34" charset="0"/>
              </a:rPr>
              <a:t> </a:t>
            </a:r>
            <a:r>
              <a:rPr lang="ru-RU" altLang="ru-RU" sz="1800" b="1">
                <a:solidFill>
                  <a:srgbClr val="000000"/>
                </a:solidFill>
                <a:latin typeface="Arial" panose="020B0604020202020204" pitchFamily="34" charset="0"/>
              </a:rPr>
              <a:t>О</a:t>
            </a:r>
            <a:r>
              <a:rPr lang="ru-RU" altLang="ru-RU" sz="1800" b="1">
                <a:solidFill>
                  <a:srgbClr val="000000"/>
                </a:solidFill>
                <a:latin typeface="Arial" panose="020B0604020202020204" pitchFamily="34" charset="0"/>
                <a:cs typeface="Arial" panose="020B0604020202020204" pitchFamily="34" charset="0"/>
              </a:rPr>
              <a:t>бразуется разветвленное промежуточное соединение (белки с двумя N-концами, которы</a:t>
            </a:r>
            <a:r>
              <a:rPr lang="ru-RU" altLang="ru-RU" sz="1800" b="1">
                <a:solidFill>
                  <a:srgbClr val="000000"/>
                </a:solidFill>
                <a:latin typeface="Arial" panose="020B0604020202020204" pitchFamily="34" charset="0"/>
              </a:rPr>
              <a:t>е</a:t>
            </a:r>
            <a:r>
              <a:rPr lang="ru-RU" altLang="ru-RU" sz="1800" b="1">
                <a:solidFill>
                  <a:srgbClr val="000000"/>
                </a:solidFill>
                <a:latin typeface="Arial" panose="020B0604020202020204" pitchFamily="34" charset="0"/>
                <a:cs typeface="Arial" panose="020B0604020202020204" pitchFamily="34" charset="0"/>
              </a:rPr>
              <a:t> </a:t>
            </a:r>
            <a:r>
              <a:rPr lang="ru-RU" altLang="ru-RU" sz="1800" b="1">
                <a:solidFill>
                  <a:srgbClr val="000000"/>
                </a:solidFill>
                <a:latin typeface="Arial" panose="020B0604020202020204" pitchFamily="34" charset="0"/>
              </a:rPr>
              <a:t>позволили</a:t>
            </a:r>
            <a:r>
              <a:rPr lang="ru-RU" altLang="ru-RU" sz="1800" b="1">
                <a:solidFill>
                  <a:srgbClr val="000000"/>
                </a:solidFill>
                <a:latin typeface="Arial" panose="020B0604020202020204" pitchFamily="34" charset="0"/>
                <a:cs typeface="Arial" panose="020B0604020202020204" pitchFamily="34" charset="0"/>
              </a:rPr>
              <a:t> предлож</a:t>
            </a:r>
            <a:r>
              <a:rPr lang="ru-RU" altLang="ru-RU" sz="1800" b="1">
                <a:solidFill>
                  <a:srgbClr val="000000"/>
                </a:solidFill>
                <a:latin typeface="Arial" panose="020B0604020202020204" pitchFamily="34" charset="0"/>
              </a:rPr>
              <a:t>ить</a:t>
            </a:r>
            <a:r>
              <a:rPr lang="ru-RU" altLang="ru-RU" sz="1800" b="1">
                <a:solidFill>
                  <a:srgbClr val="000000"/>
                </a:solidFill>
                <a:latin typeface="Arial" panose="020B0604020202020204" pitchFamily="34" charset="0"/>
                <a:cs typeface="Arial" panose="020B0604020202020204" pitchFamily="34" charset="0"/>
              </a:rPr>
              <a:t> данный механизм сплайсинга). </a:t>
            </a:r>
            <a:r>
              <a:rPr lang="ru-RU" altLang="ru-RU" sz="1800" b="1">
                <a:solidFill>
                  <a:srgbClr val="000000"/>
                </a:solidFill>
                <a:latin typeface="Arial" panose="020B0604020202020204" pitchFamily="34" charset="0"/>
              </a:rPr>
              <a:t>Происходит</a:t>
            </a:r>
            <a:r>
              <a:rPr lang="ru-RU" altLang="ru-RU" sz="1800" b="1">
                <a:solidFill>
                  <a:srgbClr val="000000"/>
                </a:solidFill>
                <a:latin typeface="Arial" panose="020B0604020202020204" pitchFamily="34" charset="0"/>
                <a:cs typeface="Arial" panose="020B0604020202020204" pitchFamily="34" charset="0"/>
              </a:rPr>
              <a:t> смещени</a:t>
            </a:r>
            <a:r>
              <a:rPr lang="ru-RU" altLang="ru-RU" sz="1800" b="1">
                <a:solidFill>
                  <a:srgbClr val="000000"/>
                </a:solidFill>
                <a:latin typeface="Arial" panose="020B0604020202020204" pitchFamily="34" charset="0"/>
              </a:rPr>
              <a:t>е</a:t>
            </a:r>
            <a:r>
              <a:rPr lang="ru-RU" altLang="ru-RU" sz="1800" b="1">
                <a:solidFill>
                  <a:srgbClr val="000000"/>
                </a:solidFill>
                <a:latin typeface="Arial" panose="020B0604020202020204" pitchFamily="34" charset="0"/>
                <a:cs typeface="Arial" panose="020B0604020202020204" pitchFamily="34" charset="0"/>
              </a:rPr>
              <a:t> зарядов, что индуцирует циклизацию боковой цепи </a:t>
            </a:r>
            <a:r>
              <a:rPr lang="ru-RU" altLang="ru-RU" sz="1800" b="1">
                <a:solidFill>
                  <a:srgbClr val="FF0000"/>
                </a:solidFill>
                <a:latin typeface="Arial" panose="020B0604020202020204" pitchFamily="34" charset="0"/>
                <a:cs typeface="Arial" panose="020B0604020202020204" pitchFamily="34" charset="0"/>
              </a:rPr>
              <a:t>Asn на </a:t>
            </a:r>
            <a:r>
              <a:rPr lang="ru-RU" altLang="ru-RU" sz="1800" b="1" i="1">
                <a:solidFill>
                  <a:srgbClr val="FF0000"/>
                </a:solidFill>
                <a:latin typeface="Arial" panose="020B0604020202020204" pitchFamily="34" charset="0"/>
                <a:cs typeface="Arial" panose="020B0604020202020204" pitchFamily="34" charset="0"/>
              </a:rPr>
              <a:t>С</a:t>
            </a:r>
            <a:r>
              <a:rPr lang="ru-RU" altLang="ru-RU" sz="1800" b="1">
                <a:solidFill>
                  <a:srgbClr val="FF0000"/>
                </a:solidFill>
                <a:latin typeface="Arial" panose="020B0604020202020204" pitchFamily="34" charset="0"/>
                <a:cs typeface="Arial" panose="020B0604020202020204" pitchFamily="34" charset="0"/>
              </a:rPr>
              <a:t>-конце интеина. </a:t>
            </a:r>
          </a:p>
          <a:p>
            <a:pPr>
              <a:lnSpc>
                <a:spcPct val="100000"/>
              </a:lnSpc>
              <a:spcBef>
                <a:spcPct val="50000"/>
              </a:spcBef>
              <a:buFontTx/>
              <a:buNone/>
            </a:pPr>
            <a:r>
              <a:rPr lang="ru-RU" altLang="ru-RU" sz="2000" b="1" i="1">
                <a:solidFill>
                  <a:srgbClr val="000000"/>
                </a:solidFill>
                <a:latin typeface="Arial" panose="020B0604020202020204" pitchFamily="34" charset="0"/>
                <a:cs typeface="Arial" panose="020B0604020202020204" pitchFamily="34" charset="0"/>
              </a:rPr>
              <a:t>Шаги 4а и 4б</a:t>
            </a:r>
            <a:r>
              <a:rPr lang="ru-RU" altLang="ru-RU" sz="2000" b="1">
                <a:solidFill>
                  <a:srgbClr val="000000"/>
                </a:solidFill>
                <a:latin typeface="Arial" panose="020B0604020202020204" pitchFamily="34" charset="0"/>
                <a:cs typeface="Arial" panose="020B0604020202020204" pitchFamily="34" charset="0"/>
              </a:rPr>
              <a:t>. </a:t>
            </a:r>
            <a:r>
              <a:rPr lang="ru-RU" altLang="ru-RU" sz="1800" b="1">
                <a:solidFill>
                  <a:srgbClr val="000000"/>
                </a:solidFill>
                <a:latin typeface="Arial" panose="020B0604020202020204" pitchFamily="34" charset="0"/>
                <a:cs typeface="Arial" panose="020B0604020202020204" pitchFamily="34" charset="0"/>
              </a:rPr>
              <a:t>Циклизация </a:t>
            </a:r>
            <a:r>
              <a:rPr lang="ru-RU" altLang="ru-RU" sz="1800" b="1">
                <a:solidFill>
                  <a:srgbClr val="FF0000"/>
                </a:solidFill>
                <a:latin typeface="Arial" panose="020B0604020202020204" pitchFamily="34" charset="0"/>
                <a:cs typeface="Arial" panose="020B0604020202020204" pitchFamily="34" charset="0"/>
              </a:rPr>
              <a:t>боковой группы Asn</a:t>
            </a:r>
            <a:r>
              <a:rPr lang="ru-RU" altLang="ru-RU" sz="1800" b="1">
                <a:solidFill>
                  <a:srgbClr val="000000"/>
                </a:solidFill>
                <a:latin typeface="Arial" panose="020B0604020202020204" pitchFamily="34" charset="0"/>
                <a:cs typeface="Arial" panose="020B0604020202020204" pitchFamily="34" charset="0"/>
              </a:rPr>
              <a:t> приводит к разрыву пептидной связи между интеином и </a:t>
            </a:r>
            <a:r>
              <a:rPr lang="ru-RU" altLang="ru-RU" sz="1800" b="1" i="1">
                <a:solidFill>
                  <a:srgbClr val="000000"/>
                </a:solidFill>
                <a:latin typeface="Arial" panose="020B0604020202020204" pitchFamily="34" charset="0"/>
                <a:cs typeface="Arial" panose="020B0604020202020204" pitchFamily="34" charset="0"/>
              </a:rPr>
              <a:t>С</a:t>
            </a:r>
            <a:r>
              <a:rPr lang="ru-RU" altLang="ru-RU" sz="1800" b="1">
                <a:solidFill>
                  <a:srgbClr val="000000"/>
                </a:solidFill>
                <a:latin typeface="Arial" panose="020B0604020202020204" pitchFamily="34" charset="0"/>
                <a:cs typeface="Arial" panose="020B0604020202020204" pitchFamily="34" charset="0"/>
              </a:rPr>
              <a:t>-экстеином</a:t>
            </a:r>
            <a:r>
              <a:rPr lang="ru-RU" altLang="ru-RU" sz="1800" b="1">
                <a:solidFill>
                  <a:srgbClr val="000000"/>
                </a:solidFill>
                <a:latin typeface="Arial" panose="020B0604020202020204" pitchFamily="34" charset="0"/>
              </a:rPr>
              <a:t>, </a:t>
            </a:r>
            <a:r>
              <a:rPr lang="ru-RU" altLang="ru-RU" sz="1800" b="1">
                <a:solidFill>
                  <a:srgbClr val="000000"/>
                </a:solidFill>
                <a:latin typeface="Arial" panose="020B0604020202020204" pitchFamily="34" charset="0"/>
                <a:cs typeface="Arial" panose="020B0604020202020204" pitchFamily="34" charset="0"/>
              </a:rPr>
              <a:t>разветвленн</a:t>
            </a:r>
            <a:r>
              <a:rPr lang="ru-RU" altLang="ru-RU" sz="1800" b="1">
                <a:solidFill>
                  <a:srgbClr val="000000"/>
                </a:solidFill>
                <a:latin typeface="Arial" panose="020B0604020202020204" pitchFamily="34" charset="0"/>
              </a:rPr>
              <a:t>ый</a:t>
            </a:r>
            <a:r>
              <a:rPr lang="ru-RU" altLang="ru-RU" sz="1800" b="1">
                <a:solidFill>
                  <a:srgbClr val="000000"/>
                </a:solidFill>
                <a:latin typeface="Arial" panose="020B0604020202020204" pitchFamily="34" charset="0"/>
                <a:cs typeface="Arial" panose="020B0604020202020204" pitchFamily="34" charset="0"/>
              </a:rPr>
              <a:t> </a:t>
            </a:r>
            <a:r>
              <a:rPr lang="ru-RU" altLang="ru-RU" sz="1800" b="1">
                <a:solidFill>
                  <a:srgbClr val="000000"/>
                </a:solidFill>
                <a:latin typeface="Arial" panose="020B0604020202020204" pitchFamily="34" charset="0"/>
              </a:rPr>
              <a:t>белок</a:t>
            </a:r>
            <a:r>
              <a:rPr lang="ru-RU" altLang="ru-RU" sz="1800" b="1">
                <a:solidFill>
                  <a:srgbClr val="000000"/>
                </a:solidFill>
                <a:latin typeface="Arial" panose="020B0604020202020204" pitchFamily="34" charset="0"/>
                <a:cs typeface="Arial" panose="020B0604020202020204" pitchFamily="34" charset="0"/>
              </a:rPr>
              <a:t> распадается на </a:t>
            </a:r>
            <a:r>
              <a:rPr lang="ru-RU" altLang="ru-RU" sz="1800" b="1">
                <a:solidFill>
                  <a:srgbClr val="FF0000"/>
                </a:solidFill>
                <a:latin typeface="Arial" panose="020B0604020202020204" pitchFamily="34" charset="0"/>
                <a:cs typeface="Arial" panose="020B0604020202020204" pitchFamily="34" charset="0"/>
              </a:rPr>
              <a:t>свободный интеин</a:t>
            </a:r>
            <a:r>
              <a:rPr lang="ru-RU" altLang="ru-RU" sz="1800" b="1">
                <a:solidFill>
                  <a:srgbClr val="000000"/>
                </a:solidFill>
                <a:latin typeface="Arial" panose="020B0604020202020204" pitchFamily="34" charset="0"/>
                <a:cs typeface="Arial" panose="020B0604020202020204" pitchFamily="34" charset="0"/>
              </a:rPr>
              <a:t> и </a:t>
            </a:r>
            <a:r>
              <a:rPr lang="en-US" altLang="ru-RU" sz="1800" b="1">
                <a:solidFill>
                  <a:srgbClr val="0033CC"/>
                </a:solidFill>
                <a:latin typeface="Arial" panose="020B0604020202020204" pitchFamily="34" charset="0"/>
                <a:cs typeface="Arial" panose="020B0604020202020204" pitchFamily="34" charset="0"/>
              </a:rPr>
              <a:t>N- </a:t>
            </a:r>
            <a:r>
              <a:rPr lang="ru-RU" altLang="ru-RU" sz="1800" b="1">
                <a:solidFill>
                  <a:srgbClr val="0033CC"/>
                </a:solidFill>
                <a:latin typeface="Arial" panose="020B0604020202020204" pitchFamily="34" charset="0"/>
              </a:rPr>
              <a:t>и С-</a:t>
            </a:r>
            <a:r>
              <a:rPr lang="ru-RU" altLang="ru-RU" sz="1800" b="1">
                <a:solidFill>
                  <a:srgbClr val="0033CC"/>
                </a:solidFill>
                <a:latin typeface="Arial" panose="020B0604020202020204" pitchFamily="34" charset="0"/>
                <a:cs typeface="Arial" panose="020B0604020202020204" pitchFamily="34" charset="0"/>
              </a:rPr>
              <a:t>экстеины</a:t>
            </a:r>
            <a:r>
              <a:rPr lang="ru-RU" altLang="ru-RU" sz="1800" b="1">
                <a:solidFill>
                  <a:srgbClr val="000000"/>
                </a:solidFill>
                <a:latin typeface="Arial" panose="020B0604020202020204" pitchFamily="34" charset="0"/>
                <a:cs typeface="Arial" panose="020B0604020202020204" pitchFamily="34" charset="0"/>
              </a:rPr>
              <a:t>, связанные </a:t>
            </a:r>
            <a:r>
              <a:rPr lang="ru-RU" altLang="ru-RU" sz="1800" b="1">
                <a:solidFill>
                  <a:srgbClr val="000000"/>
                </a:solidFill>
                <a:latin typeface="Arial" panose="020B0604020202020204" pitchFamily="34" charset="0"/>
              </a:rPr>
              <a:t>пептидной</a:t>
            </a:r>
            <a:r>
              <a:rPr lang="ru-RU" altLang="ru-RU" sz="1800" b="1">
                <a:solidFill>
                  <a:srgbClr val="000000"/>
                </a:solidFill>
                <a:latin typeface="Arial" panose="020B0604020202020204" pitchFamily="34" charset="0"/>
                <a:cs typeface="Arial" panose="020B0604020202020204" pitchFamily="34" charset="0"/>
              </a:rPr>
              <a:t> связью. Последний шаг сплайсинга белка происходит спонтанно.</a:t>
            </a:r>
          </a:p>
        </p:txBody>
      </p:sp>
      <p:grpSp>
        <p:nvGrpSpPr>
          <p:cNvPr id="81925" name="Group 15"/>
          <p:cNvGrpSpPr>
            <a:grpSpLocks/>
          </p:cNvGrpSpPr>
          <p:nvPr/>
        </p:nvGrpSpPr>
        <p:grpSpPr bwMode="auto">
          <a:xfrm>
            <a:off x="6019800" y="1284288"/>
            <a:ext cx="4648200" cy="5486400"/>
            <a:chOff x="2832" y="672"/>
            <a:chExt cx="2928" cy="3456"/>
          </a:xfrm>
        </p:grpSpPr>
        <p:pic>
          <p:nvPicPr>
            <p:cNvPr id="81937" name="Picture 4" descr="инт2"/>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l="33594" t="17708" r="10156" b="16667"/>
            <a:stretch>
              <a:fillRect/>
            </a:stretch>
          </p:blipFill>
          <p:spPr bwMode="auto">
            <a:xfrm>
              <a:off x="2880" y="672"/>
              <a:ext cx="2880" cy="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8" name="Rectangle 13"/>
            <p:cNvSpPr>
              <a:spLocks noChangeArrowheads="1"/>
            </p:cNvSpPr>
            <p:nvPr/>
          </p:nvSpPr>
          <p:spPr bwMode="auto">
            <a:xfrm>
              <a:off x="2832" y="1008"/>
              <a:ext cx="240"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1939" name="Rectangle 14"/>
            <p:cNvSpPr>
              <a:spLocks noChangeArrowheads="1"/>
            </p:cNvSpPr>
            <p:nvPr/>
          </p:nvSpPr>
          <p:spPr bwMode="auto">
            <a:xfrm>
              <a:off x="2832" y="2064"/>
              <a:ext cx="240"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grpSp>
      <p:grpSp>
        <p:nvGrpSpPr>
          <p:cNvPr id="81926" name="Group 26"/>
          <p:cNvGrpSpPr>
            <a:grpSpLocks noChangeAspect="1"/>
          </p:cNvGrpSpPr>
          <p:nvPr/>
        </p:nvGrpSpPr>
        <p:grpSpPr bwMode="auto">
          <a:xfrm>
            <a:off x="4340225" y="579438"/>
            <a:ext cx="2949575" cy="612775"/>
            <a:chOff x="3072" y="624"/>
            <a:chExt cx="2352" cy="488"/>
          </a:xfrm>
        </p:grpSpPr>
        <p:sp>
          <p:nvSpPr>
            <p:cNvPr id="81927" name="AutoShape 13"/>
            <p:cNvSpPr>
              <a:spLocks noChangeArrowheads="1"/>
            </p:cNvSpPr>
            <p:nvPr/>
          </p:nvSpPr>
          <p:spPr bwMode="auto">
            <a:xfrm rot="-5400000">
              <a:off x="3140" y="604"/>
              <a:ext cx="440" cy="576"/>
            </a:xfrm>
            <a:prstGeom prst="triangle">
              <a:avLst>
                <a:gd name="adj" fmla="val 5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ru-RU" sz="2400">
                  <a:latin typeface="Arial" panose="020B0604020202020204" pitchFamily="34" charset="0"/>
                </a:rPr>
                <a:t>N</a:t>
              </a:r>
              <a:endParaRPr lang="ru-RU" altLang="ru-RU" sz="2400">
                <a:latin typeface="Arial" panose="020B0604020202020204" pitchFamily="34" charset="0"/>
              </a:endParaRPr>
            </a:p>
          </p:txBody>
        </p:sp>
        <p:sp>
          <p:nvSpPr>
            <p:cNvPr id="81928" name="AutoShape 14"/>
            <p:cNvSpPr>
              <a:spLocks noChangeArrowheads="1"/>
            </p:cNvSpPr>
            <p:nvPr/>
          </p:nvSpPr>
          <p:spPr bwMode="auto">
            <a:xfrm rot="5400000">
              <a:off x="4916" y="588"/>
              <a:ext cx="440" cy="576"/>
            </a:xfrm>
            <a:prstGeom prst="triangle">
              <a:avLst>
                <a:gd name="adj" fmla="val 5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1929" name="Rectangle 15"/>
            <p:cNvSpPr>
              <a:spLocks noChangeArrowheads="1"/>
            </p:cNvSpPr>
            <p:nvPr/>
          </p:nvSpPr>
          <p:spPr bwMode="auto">
            <a:xfrm>
              <a:off x="3984" y="728"/>
              <a:ext cx="384" cy="288"/>
            </a:xfrm>
            <a:prstGeom prst="rect">
              <a:avLst/>
            </a:prstGeom>
            <a:solidFill>
              <a:srgbClr val="008AE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ru-RU" sz="1400" b="1">
                  <a:latin typeface="Arial" panose="020B0604020202020204" pitchFamily="34" charset="0"/>
                </a:rPr>
                <a:t>Intein</a:t>
              </a:r>
              <a:endParaRPr lang="ru-RU" altLang="ru-RU" sz="1400" b="1">
                <a:latin typeface="Arial" panose="020B0604020202020204" pitchFamily="34" charset="0"/>
              </a:endParaRPr>
            </a:p>
          </p:txBody>
        </p:sp>
        <p:sp>
          <p:nvSpPr>
            <p:cNvPr id="81930" name="Text Box 16"/>
            <p:cNvSpPr txBox="1">
              <a:spLocks noChangeArrowheads="1"/>
            </p:cNvSpPr>
            <p:nvPr/>
          </p:nvSpPr>
          <p:spPr bwMode="auto">
            <a:xfrm>
              <a:off x="3888" y="624"/>
              <a:ext cx="96"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100" b="1">
                  <a:solidFill>
                    <a:srgbClr val="0072C0"/>
                  </a:solidFill>
                  <a:latin typeface="Arial" panose="020B0604020202020204" pitchFamily="34" charset="0"/>
                </a:rPr>
                <a:t>C</a:t>
              </a:r>
            </a:p>
            <a:p>
              <a:pPr eaLnBrk="1" hangingPunct="1">
                <a:lnSpc>
                  <a:spcPct val="100000"/>
                </a:lnSpc>
                <a:spcBef>
                  <a:spcPct val="0"/>
                </a:spcBef>
                <a:buFontTx/>
                <a:buNone/>
              </a:pPr>
              <a:r>
                <a:rPr lang="en-US" altLang="ru-RU" sz="1100" b="1">
                  <a:solidFill>
                    <a:srgbClr val="0072C0"/>
                  </a:solidFill>
                  <a:latin typeface="Arial" panose="020B0604020202020204" pitchFamily="34" charset="0"/>
                </a:rPr>
                <a:t>ST</a:t>
              </a:r>
              <a:endParaRPr lang="ru-RU" altLang="ru-RU" sz="1100" b="1">
                <a:solidFill>
                  <a:srgbClr val="0072C0"/>
                </a:solidFill>
                <a:latin typeface="Arial" panose="020B0604020202020204" pitchFamily="34" charset="0"/>
              </a:endParaRPr>
            </a:p>
          </p:txBody>
        </p:sp>
        <p:sp>
          <p:nvSpPr>
            <p:cNvPr id="81931" name="Line 18"/>
            <p:cNvSpPr>
              <a:spLocks noChangeShapeType="1"/>
            </p:cNvSpPr>
            <p:nvPr/>
          </p:nvSpPr>
          <p:spPr bwMode="auto">
            <a:xfrm>
              <a:off x="3648" y="1008"/>
              <a:ext cx="336" cy="0"/>
            </a:xfrm>
            <a:prstGeom prst="line">
              <a:avLst/>
            </a:prstGeom>
            <a:noFill/>
            <a:ln w="38100">
              <a:solidFill>
                <a:srgbClr val="0072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81932" name="Text Box 19"/>
            <p:cNvSpPr txBox="1">
              <a:spLocks noChangeArrowheads="1"/>
            </p:cNvSpPr>
            <p:nvPr/>
          </p:nvSpPr>
          <p:spPr bwMode="auto">
            <a:xfrm>
              <a:off x="4760" y="624"/>
              <a:ext cx="96"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100" b="1">
                  <a:latin typeface="Arial" panose="020B0604020202020204" pitchFamily="34" charset="0"/>
                </a:rPr>
                <a:t>C</a:t>
              </a:r>
            </a:p>
            <a:p>
              <a:pPr eaLnBrk="1" hangingPunct="1">
                <a:lnSpc>
                  <a:spcPct val="100000"/>
                </a:lnSpc>
                <a:spcBef>
                  <a:spcPct val="0"/>
                </a:spcBef>
                <a:buFontTx/>
                <a:buNone/>
              </a:pPr>
              <a:r>
                <a:rPr lang="en-US" altLang="ru-RU" sz="1100" b="1">
                  <a:latin typeface="Arial" panose="020B0604020202020204" pitchFamily="34" charset="0"/>
                </a:rPr>
                <a:t>ST</a:t>
              </a:r>
              <a:endParaRPr lang="ru-RU" altLang="ru-RU" sz="1100" b="1">
                <a:latin typeface="Arial" panose="020B0604020202020204" pitchFamily="34" charset="0"/>
              </a:endParaRPr>
            </a:p>
          </p:txBody>
        </p:sp>
        <p:sp>
          <p:nvSpPr>
            <p:cNvPr id="81933" name="Line 20"/>
            <p:cNvSpPr>
              <a:spLocks noChangeShapeType="1"/>
            </p:cNvSpPr>
            <p:nvPr/>
          </p:nvSpPr>
          <p:spPr bwMode="auto">
            <a:xfrm>
              <a:off x="4368" y="1008"/>
              <a:ext cx="480" cy="0"/>
            </a:xfrm>
            <a:prstGeom prst="line">
              <a:avLst/>
            </a:prstGeom>
            <a:noFill/>
            <a:ln w="38100">
              <a:solidFill>
                <a:srgbClr val="0072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81934" name="Text Box 21"/>
            <p:cNvSpPr txBox="1">
              <a:spLocks noChangeArrowheads="1"/>
            </p:cNvSpPr>
            <p:nvPr/>
          </p:nvSpPr>
          <p:spPr bwMode="auto">
            <a:xfrm>
              <a:off x="4376" y="632"/>
              <a:ext cx="96"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100" b="1">
                  <a:solidFill>
                    <a:srgbClr val="0072C0"/>
                  </a:solidFill>
                  <a:latin typeface="Arial" panose="020B0604020202020204" pitchFamily="34" charset="0"/>
                </a:rPr>
                <a:t>N</a:t>
              </a:r>
            </a:p>
            <a:p>
              <a:pPr eaLnBrk="1" hangingPunct="1">
                <a:lnSpc>
                  <a:spcPct val="100000"/>
                </a:lnSpc>
                <a:spcBef>
                  <a:spcPct val="0"/>
                </a:spcBef>
                <a:buFontTx/>
                <a:buNone/>
              </a:pPr>
              <a:r>
                <a:rPr lang="en-US" altLang="ru-RU" sz="1100" b="1">
                  <a:solidFill>
                    <a:srgbClr val="0072C0"/>
                  </a:solidFill>
                  <a:latin typeface="Arial" panose="020B0604020202020204" pitchFamily="34" charset="0"/>
                </a:rPr>
                <a:t>Q</a:t>
              </a:r>
            </a:p>
            <a:p>
              <a:pPr eaLnBrk="1" hangingPunct="1">
                <a:lnSpc>
                  <a:spcPct val="100000"/>
                </a:lnSpc>
                <a:spcBef>
                  <a:spcPct val="0"/>
                </a:spcBef>
                <a:buFontTx/>
                <a:buNone/>
              </a:pPr>
              <a:r>
                <a:rPr lang="en-US" altLang="ru-RU" sz="1100" b="1">
                  <a:solidFill>
                    <a:srgbClr val="0072C0"/>
                  </a:solidFill>
                  <a:latin typeface="Arial" panose="020B0604020202020204" pitchFamily="34" charset="0"/>
                </a:rPr>
                <a:t>H</a:t>
              </a:r>
              <a:endParaRPr lang="ru-RU" altLang="ru-RU" sz="1100" b="1">
                <a:solidFill>
                  <a:srgbClr val="0072C0"/>
                </a:solidFill>
                <a:latin typeface="Arial" panose="020B0604020202020204" pitchFamily="34" charset="0"/>
              </a:endParaRPr>
            </a:p>
          </p:txBody>
        </p:sp>
        <p:sp>
          <p:nvSpPr>
            <p:cNvPr id="81935" name="Text Box 24"/>
            <p:cNvSpPr txBox="1">
              <a:spLocks noChangeArrowheads="1"/>
            </p:cNvSpPr>
            <p:nvPr/>
          </p:nvSpPr>
          <p:spPr bwMode="auto">
            <a:xfrm>
              <a:off x="3256" y="824"/>
              <a:ext cx="373" cy="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900" b="1">
                  <a:solidFill>
                    <a:schemeClr val="bg1"/>
                  </a:solidFill>
                  <a:latin typeface="Arial" panose="020B0604020202020204" pitchFamily="34" charset="0"/>
                </a:rPr>
                <a:t>N-Extein</a:t>
              </a:r>
              <a:endParaRPr lang="ru-RU" altLang="ru-RU" sz="900" b="1">
                <a:solidFill>
                  <a:schemeClr val="bg1"/>
                </a:solidFill>
                <a:latin typeface="Arial" panose="020B0604020202020204" pitchFamily="34" charset="0"/>
              </a:endParaRPr>
            </a:p>
          </p:txBody>
        </p:sp>
        <p:sp>
          <p:nvSpPr>
            <p:cNvPr id="81936" name="Text Box 25"/>
            <p:cNvSpPr txBox="1">
              <a:spLocks noChangeArrowheads="1"/>
            </p:cNvSpPr>
            <p:nvPr/>
          </p:nvSpPr>
          <p:spPr bwMode="auto">
            <a:xfrm>
              <a:off x="4896" y="808"/>
              <a:ext cx="373" cy="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900" b="1">
                  <a:solidFill>
                    <a:schemeClr val="bg1"/>
                  </a:solidFill>
                  <a:latin typeface="Arial" panose="020B0604020202020204" pitchFamily="34" charset="0"/>
                </a:rPr>
                <a:t>C-Extein</a:t>
              </a:r>
              <a:endParaRPr lang="ru-RU" altLang="ru-RU" sz="900" b="1">
                <a:solidFill>
                  <a:schemeClr val="bg1"/>
                </a:solidFill>
                <a:latin typeface="Arial" panose="020B0604020202020204" pitchFamily="34" charset="0"/>
              </a:endParaRPr>
            </a:p>
          </p:txBody>
        </p:sp>
      </p:grpSp>
    </p:spTree>
    <p:extLst>
      <p:ext uri="{BB962C8B-B14F-4D97-AF65-F5344CB8AC3E}">
        <p14:creationId xmlns:p14="http://schemas.microsoft.com/office/powerpoint/2010/main" val="17239184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0"/>
          <p:cNvSpPr>
            <a:spLocks noGrp="1" noChangeArrowheads="1"/>
          </p:cNvSpPr>
          <p:nvPr>
            <p:ph type="title"/>
          </p:nvPr>
        </p:nvSpPr>
        <p:spPr>
          <a:xfrm>
            <a:off x="1981200" y="122238"/>
            <a:ext cx="7543800" cy="785812"/>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Механизм транс-</a:t>
            </a:r>
            <a:r>
              <a:rPr lang="ru-RU" altLang="ru-RU" sz="2800" b="1" dirty="0" err="1">
                <a:solidFill>
                  <a:schemeClr val="accent1">
                    <a:lumMod val="50000"/>
                  </a:schemeClr>
                </a:solidFill>
                <a:effectLst>
                  <a:outerShdw blurRad="38100" dist="38100" dir="2700000" algn="tl">
                    <a:srgbClr val="000000">
                      <a:alpha val="43137"/>
                    </a:srgbClr>
                  </a:outerShdw>
                </a:effectLst>
              </a:rPr>
              <a:t>сплайсинга</a:t>
            </a:r>
            <a:r>
              <a:rPr lang="ru-RU" altLang="ru-RU" sz="2800" b="1" dirty="0">
                <a:solidFill>
                  <a:schemeClr val="accent1">
                    <a:lumMod val="50000"/>
                  </a:schemeClr>
                </a:solidFill>
                <a:effectLst>
                  <a:outerShdw blurRad="38100" dist="38100" dir="2700000" algn="tl">
                    <a:srgbClr val="000000">
                      <a:alpha val="43137"/>
                    </a:srgbClr>
                  </a:outerShdw>
                </a:effectLst>
              </a:rPr>
              <a:t> </a:t>
            </a:r>
          </a:p>
        </p:txBody>
      </p:sp>
      <p:sp>
        <p:nvSpPr>
          <p:cNvPr id="82948" name="Rectangle 3"/>
          <p:cNvSpPr>
            <a:spLocks noChangeArrowheads="1"/>
          </p:cNvSpPr>
          <p:nvPr/>
        </p:nvSpPr>
        <p:spPr bwMode="auto">
          <a:xfrm>
            <a:off x="4191000" y="2028825"/>
            <a:ext cx="9144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2949" name="Rectangle 4"/>
          <p:cNvSpPr>
            <a:spLocks noChangeArrowheads="1"/>
          </p:cNvSpPr>
          <p:nvPr/>
        </p:nvSpPr>
        <p:spPr bwMode="auto">
          <a:xfrm>
            <a:off x="1524000" y="1268413"/>
            <a:ext cx="4427538" cy="517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spcAft>
                <a:spcPct val="25000"/>
              </a:spcAft>
              <a:buFont typeface="Wingdings" panose="05000000000000000000" pitchFamily="2" charset="2"/>
              <a:buChar char="Ø"/>
            </a:pPr>
            <a:r>
              <a:rPr lang="ru-RU" altLang="ru-RU" sz="2000" b="1">
                <a:solidFill>
                  <a:srgbClr val="000000"/>
                </a:solidFill>
                <a:latin typeface="Arial" panose="020B0604020202020204" pitchFamily="34" charset="0"/>
                <a:cs typeface="Arial" panose="020B0604020202020204" pitchFamily="34" charset="0"/>
              </a:rPr>
              <a:t>   Если у двух белков есть интеин-подобные домены (ИПД), они могут образовать</a:t>
            </a:r>
            <a:r>
              <a:rPr lang="ru-RU" altLang="ru-RU" sz="2000" b="1">
                <a:solidFill>
                  <a:srgbClr val="000000"/>
                </a:solidFill>
                <a:latin typeface="Arial" panose="020B0604020202020204" pitchFamily="34" charset="0"/>
              </a:rPr>
              <a:t> </a:t>
            </a:r>
            <a:r>
              <a:rPr lang="ru-RU" altLang="ru-RU" sz="2000" b="1">
                <a:solidFill>
                  <a:srgbClr val="000000"/>
                </a:solidFill>
                <a:latin typeface="Arial" panose="020B0604020202020204" pitchFamily="34" charset="0"/>
                <a:cs typeface="Arial" panose="020B0604020202020204" pitchFamily="34" charset="0"/>
              </a:rPr>
              <a:t>функциональный интеин, после вырезания которого два белка соединяются. </a:t>
            </a:r>
            <a:endParaRPr lang="ru-RU" altLang="ru-RU" sz="2000" b="1">
              <a:solidFill>
                <a:srgbClr val="000000"/>
              </a:solidFill>
              <a:latin typeface="Arial" panose="020B0604020202020204" pitchFamily="34" charset="0"/>
            </a:endParaRPr>
          </a:p>
          <a:p>
            <a:pPr eaLnBrk="1" hangingPunct="1">
              <a:lnSpc>
                <a:spcPct val="100000"/>
              </a:lnSpc>
              <a:spcBef>
                <a:spcPct val="0"/>
              </a:spcBef>
              <a:spcAft>
                <a:spcPct val="25000"/>
              </a:spcAft>
              <a:buFont typeface="Wingdings" panose="05000000000000000000" pitchFamily="2" charset="2"/>
              <a:buChar char="Ø"/>
            </a:pPr>
            <a:r>
              <a:rPr lang="ru-RU" altLang="ru-RU" sz="2000" b="1">
                <a:solidFill>
                  <a:srgbClr val="000000"/>
                </a:solidFill>
                <a:latin typeface="Arial" panose="020B0604020202020204" pitchFamily="34" charset="0"/>
              </a:rPr>
              <a:t>   В</a:t>
            </a:r>
            <a:r>
              <a:rPr lang="ru-RU" altLang="ru-RU" sz="2000" b="1">
                <a:solidFill>
                  <a:srgbClr val="000000"/>
                </a:solidFill>
                <a:latin typeface="Arial" panose="020B0604020202020204" pitchFamily="34" charset="0"/>
                <a:cs typeface="Arial" panose="020B0604020202020204" pitchFamily="34" charset="0"/>
              </a:rPr>
              <a:t> результате транс-сплайсинга происходит сшивание двух белков, кодируемых двумя различными генами. </a:t>
            </a:r>
            <a:endParaRPr lang="ru-RU" altLang="ru-RU" sz="2000" b="1">
              <a:solidFill>
                <a:srgbClr val="000000"/>
              </a:solidFill>
              <a:latin typeface="Arial" panose="020B0604020202020204" pitchFamily="34" charset="0"/>
            </a:endParaRPr>
          </a:p>
          <a:p>
            <a:pPr eaLnBrk="1" hangingPunct="1">
              <a:lnSpc>
                <a:spcPct val="100000"/>
              </a:lnSpc>
              <a:spcBef>
                <a:spcPct val="0"/>
              </a:spcBef>
              <a:spcAft>
                <a:spcPct val="25000"/>
              </a:spcAft>
              <a:buFont typeface="Wingdings" panose="05000000000000000000" pitchFamily="2" charset="2"/>
              <a:buChar char="Ø"/>
            </a:pPr>
            <a:r>
              <a:rPr lang="ru-RU" altLang="ru-RU" sz="2000" b="1">
                <a:solidFill>
                  <a:srgbClr val="000000"/>
                </a:solidFill>
                <a:latin typeface="Arial" panose="020B0604020202020204" pitchFamily="34" charset="0"/>
                <a:cs typeface="Arial" panose="020B0604020202020204" pitchFamily="34" charset="0"/>
              </a:rPr>
              <a:t>   По такому механизму происходит образование белка DnaE, одной из субъединиц ДНК-полимеразы цианобактерий </a:t>
            </a:r>
            <a:r>
              <a:rPr lang="ru-RU" altLang="ru-RU" sz="2000" b="1" i="1">
                <a:solidFill>
                  <a:srgbClr val="000000"/>
                </a:solidFill>
                <a:latin typeface="Arial" panose="020B0604020202020204" pitchFamily="34" charset="0"/>
                <a:cs typeface="Arial" panose="020B0604020202020204" pitchFamily="34" charset="0"/>
              </a:rPr>
              <a:t>Synechocystis sp</a:t>
            </a:r>
            <a:r>
              <a:rPr lang="ru-RU" altLang="ru-RU" sz="2000" b="1">
                <a:solidFill>
                  <a:srgbClr val="000000"/>
                </a:solidFill>
                <a:latin typeface="Arial" panose="020B0604020202020204" pitchFamily="34" charset="0"/>
                <a:cs typeface="Arial" panose="020B0604020202020204" pitchFamily="34" charset="0"/>
              </a:rPr>
              <a:t>.</a:t>
            </a:r>
            <a:r>
              <a:rPr lang="ru-RU" altLang="ru-RU" sz="2000" b="1">
                <a:solidFill>
                  <a:srgbClr val="000000"/>
                </a:solidFill>
                <a:latin typeface="Arial" panose="020B0604020202020204" pitchFamily="34" charset="0"/>
              </a:rPr>
              <a:t> </a:t>
            </a:r>
          </a:p>
        </p:txBody>
      </p:sp>
      <p:grpSp>
        <p:nvGrpSpPr>
          <p:cNvPr id="82950" name="Group 5"/>
          <p:cNvGrpSpPr>
            <a:grpSpLocks/>
          </p:cNvGrpSpPr>
          <p:nvPr/>
        </p:nvGrpSpPr>
        <p:grpSpPr bwMode="auto">
          <a:xfrm>
            <a:off x="6024563" y="1295400"/>
            <a:ext cx="4535487" cy="5094288"/>
            <a:chOff x="0" y="1440"/>
            <a:chExt cx="2911" cy="2256"/>
          </a:xfrm>
        </p:grpSpPr>
        <p:grpSp>
          <p:nvGrpSpPr>
            <p:cNvPr id="82951" name="Group 6"/>
            <p:cNvGrpSpPr>
              <a:grpSpLocks/>
            </p:cNvGrpSpPr>
            <p:nvPr/>
          </p:nvGrpSpPr>
          <p:grpSpPr bwMode="auto">
            <a:xfrm>
              <a:off x="0" y="1440"/>
              <a:ext cx="2911" cy="2256"/>
              <a:chOff x="0" y="1440"/>
              <a:chExt cx="2911" cy="2256"/>
            </a:xfrm>
          </p:grpSpPr>
          <p:pic>
            <p:nvPicPr>
              <p:cNvPr id="82954" name="Picture 7" descr="trans-splicing"/>
              <p:cNvPicPr>
                <a:picLocks noChangeArrowheads="1"/>
              </p:cNvPicPr>
              <p:nvPr/>
            </p:nvPicPr>
            <p:blipFill>
              <a:blip r:embed="rId2">
                <a:lum bright="-6000" contrast="6000"/>
                <a:extLst>
                  <a:ext uri="{28A0092B-C50C-407E-A947-70E740481C1C}">
                    <a14:useLocalDpi xmlns:a14="http://schemas.microsoft.com/office/drawing/2010/main" val="0"/>
                  </a:ext>
                </a:extLst>
              </a:blip>
              <a:srcRect/>
              <a:stretch>
                <a:fillRect/>
              </a:stretch>
            </p:blipFill>
            <p:spPr bwMode="auto">
              <a:xfrm>
                <a:off x="0" y="1440"/>
                <a:ext cx="2911" cy="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5" name="Rectangle 8"/>
              <p:cNvSpPr>
                <a:spLocks noChangeArrowheads="1"/>
              </p:cNvSpPr>
              <p:nvPr/>
            </p:nvSpPr>
            <p:spPr bwMode="auto">
              <a:xfrm>
                <a:off x="18" y="1782"/>
                <a:ext cx="240" cy="96"/>
              </a:xfrm>
              <a:prstGeom prst="rect">
                <a:avLst/>
              </a:prstGeom>
              <a:solidFill>
                <a:srgbClr val="33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2956" name="Rectangle 9"/>
              <p:cNvSpPr>
                <a:spLocks noChangeArrowheads="1"/>
              </p:cNvSpPr>
              <p:nvPr/>
            </p:nvSpPr>
            <p:spPr bwMode="auto">
              <a:xfrm>
                <a:off x="2484" y="2856"/>
                <a:ext cx="263" cy="96"/>
              </a:xfrm>
              <a:prstGeom prst="rect">
                <a:avLst/>
              </a:prstGeom>
              <a:solidFill>
                <a:srgbClr val="33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2957" name="Rectangle 10"/>
              <p:cNvSpPr>
                <a:spLocks noChangeArrowheads="1"/>
              </p:cNvSpPr>
              <p:nvPr/>
            </p:nvSpPr>
            <p:spPr bwMode="auto">
              <a:xfrm>
                <a:off x="282" y="2784"/>
                <a:ext cx="263" cy="96"/>
              </a:xfrm>
              <a:prstGeom prst="rect">
                <a:avLst/>
              </a:prstGeom>
              <a:solidFill>
                <a:srgbClr val="33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2958" name="Rectangle 11"/>
              <p:cNvSpPr>
                <a:spLocks noChangeArrowheads="1"/>
              </p:cNvSpPr>
              <p:nvPr/>
            </p:nvSpPr>
            <p:spPr bwMode="auto">
              <a:xfrm>
                <a:off x="2646" y="1860"/>
                <a:ext cx="263" cy="96"/>
              </a:xfrm>
              <a:prstGeom prst="rect">
                <a:avLst/>
              </a:prstGeom>
              <a:solidFill>
                <a:srgbClr val="33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grpSp>
        <p:sp>
          <p:nvSpPr>
            <p:cNvPr id="82952" name="Line 12"/>
            <p:cNvSpPr>
              <a:spLocks noChangeShapeType="1"/>
            </p:cNvSpPr>
            <p:nvPr/>
          </p:nvSpPr>
          <p:spPr bwMode="auto">
            <a:xfrm>
              <a:off x="1104" y="2664"/>
              <a:ext cx="0" cy="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82953" name="Line 13"/>
            <p:cNvSpPr>
              <a:spLocks noChangeShapeType="1"/>
            </p:cNvSpPr>
            <p:nvPr/>
          </p:nvSpPr>
          <p:spPr bwMode="auto">
            <a:xfrm>
              <a:off x="1104" y="2754"/>
              <a:ext cx="0" cy="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grpSp>
    </p:spTree>
    <p:extLst>
      <p:ext uri="{BB962C8B-B14F-4D97-AF65-F5344CB8AC3E}">
        <p14:creationId xmlns:p14="http://schemas.microsoft.com/office/powerpoint/2010/main" val="21350074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0"/>
          <p:cNvSpPr>
            <a:spLocks noGrp="1" noChangeArrowheads="1"/>
          </p:cNvSpPr>
          <p:nvPr>
            <p:ph type="title"/>
          </p:nvPr>
        </p:nvSpPr>
        <p:spPr>
          <a:xfrm>
            <a:off x="1981200" y="122238"/>
            <a:ext cx="7543800" cy="1003300"/>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Принципиальный механизм </a:t>
            </a:r>
            <a:r>
              <a:rPr lang="ru-RU" altLang="ru-RU" sz="2800" b="1" dirty="0" err="1">
                <a:solidFill>
                  <a:schemeClr val="accent1">
                    <a:lumMod val="50000"/>
                  </a:schemeClr>
                </a:solidFill>
                <a:effectLst>
                  <a:outerShdw blurRad="38100" dist="38100" dir="2700000" algn="tl">
                    <a:srgbClr val="000000">
                      <a:alpha val="43137"/>
                    </a:srgbClr>
                  </a:outerShdw>
                </a:effectLst>
              </a:rPr>
              <a:t>хоуминга</a:t>
            </a:r>
            <a:r>
              <a:rPr lang="ru-RU" altLang="ru-RU" sz="2800" b="1" dirty="0">
                <a:solidFill>
                  <a:schemeClr val="accent1">
                    <a:lumMod val="50000"/>
                  </a:schemeClr>
                </a:solidFill>
                <a:effectLst>
                  <a:outerShdw blurRad="38100" dist="38100" dir="2700000" algn="tl">
                    <a:srgbClr val="000000">
                      <a:alpha val="43137"/>
                    </a:srgbClr>
                  </a:outerShdw>
                </a:effectLst>
              </a:rPr>
              <a:t> </a:t>
            </a:r>
            <a:r>
              <a:rPr lang="ru-RU" altLang="ru-RU" sz="2800" b="1" dirty="0" err="1">
                <a:solidFill>
                  <a:schemeClr val="accent1">
                    <a:lumMod val="50000"/>
                  </a:schemeClr>
                </a:solidFill>
                <a:effectLst>
                  <a:outerShdw blurRad="38100" dist="38100" dir="2700000" algn="tl">
                    <a:srgbClr val="000000">
                      <a:alpha val="43137"/>
                    </a:srgbClr>
                  </a:outerShdw>
                </a:effectLst>
              </a:rPr>
              <a:t>интеинов</a:t>
            </a:r>
            <a:r>
              <a:rPr lang="ru-RU" altLang="ru-RU" sz="2800" b="1" dirty="0">
                <a:solidFill>
                  <a:schemeClr val="accent1">
                    <a:lumMod val="50000"/>
                  </a:schemeClr>
                </a:solidFill>
                <a:effectLst>
                  <a:outerShdw blurRad="38100" dist="38100" dir="2700000" algn="tl">
                    <a:srgbClr val="000000">
                      <a:alpha val="43137"/>
                    </a:srgbClr>
                  </a:outerShdw>
                </a:effectLst>
              </a:rPr>
              <a:t> </a:t>
            </a:r>
          </a:p>
        </p:txBody>
      </p:sp>
      <p:sp>
        <p:nvSpPr>
          <p:cNvPr id="83972" name="Rectangle 3"/>
          <p:cNvSpPr>
            <a:spLocks noChangeArrowheads="1"/>
          </p:cNvSpPr>
          <p:nvPr/>
        </p:nvSpPr>
        <p:spPr bwMode="auto">
          <a:xfrm>
            <a:off x="3714750" y="604838"/>
            <a:ext cx="91440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pic>
        <p:nvPicPr>
          <p:cNvPr id="83973" name="Picture 4" descr="http://www.biomolecula.ru/img/content/prot_splicing/Fig.5.png"/>
          <p:cNvPicPr>
            <a:picLocks noChangeAspect="1" noChangeArrowheads="1"/>
          </p:cNvPicPr>
          <p:nvPr/>
        </p:nvPicPr>
        <p:blipFill>
          <a:blip r:embed="rId2" r:link="rId3">
            <a:lum bright="-12000" contrast="18000"/>
            <a:extLst>
              <a:ext uri="{28A0092B-C50C-407E-A947-70E740481C1C}">
                <a14:useLocalDpi xmlns:a14="http://schemas.microsoft.com/office/drawing/2010/main" val="0"/>
              </a:ext>
            </a:extLst>
          </a:blip>
          <a:srcRect/>
          <a:stretch>
            <a:fillRect/>
          </a:stretch>
        </p:blipFill>
        <p:spPr bwMode="auto">
          <a:xfrm>
            <a:off x="6108700" y="1092200"/>
            <a:ext cx="43561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Text Box 5"/>
          <p:cNvSpPr txBox="1">
            <a:spLocks noChangeArrowheads="1"/>
          </p:cNvSpPr>
          <p:nvPr/>
        </p:nvSpPr>
        <p:spPr bwMode="auto">
          <a:xfrm>
            <a:off x="1604963" y="1125538"/>
            <a:ext cx="4635500" cy="461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spcAft>
                <a:spcPct val="25000"/>
              </a:spcAft>
              <a:buFont typeface="Wingdings" panose="05000000000000000000" pitchFamily="2" charset="2"/>
              <a:buChar char="Ø"/>
            </a:pPr>
            <a:r>
              <a:rPr lang="ru-RU" altLang="ru-RU" sz="2400">
                <a:solidFill>
                  <a:srgbClr val="000000"/>
                </a:solidFill>
                <a:latin typeface="Arial" panose="020B0604020202020204" pitchFamily="34" charset="0"/>
              </a:rPr>
              <a:t> </a:t>
            </a:r>
            <a:r>
              <a:rPr lang="ru-RU" altLang="ru-RU" sz="2000">
                <a:solidFill>
                  <a:srgbClr val="000000"/>
                </a:solidFill>
                <a:latin typeface="Arial" panose="020B0604020202020204" pitchFamily="34" charset="0"/>
                <a:cs typeface="Arial" panose="020B0604020202020204" pitchFamily="34" charset="0"/>
              </a:rPr>
              <a:t>Наличие эндонуклеазной активности у «классических» интеинов обеспечивает распространение собственного гена в геноме клетки. </a:t>
            </a:r>
            <a:endParaRPr lang="ru-RU" altLang="ru-RU" sz="2000">
              <a:solidFill>
                <a:srgbClr val="000000"/>
              </a:solidFill>
              <a:latin typeface="Arial" panose="020B0604020202020204" pitchFamily="34" charset="0"/>
            </a:endParaRPr>
          </a:p>
          <a:p>
            <a:pPr eaLnBrk="1" hangingPunct="1">
              <a:lnSpc>
                <a:spcPct val="100000"/>
              </a:lnSpc>
              <a:spcBef>
                <a:spcPct val="0"/>
              </a:spcBef>
              <a:spcAft>
                <a:spcPct val="25000"/>
              </a:spcAft>
              <a:buFont typeface="Wingdings" panose="05000000000000000000" pitchFamily="2" charset="2"/>
              <a:buChar char="Ø"/>
            </a:pPr>
            <a:r>
              <a:rPr lang="ru-RU" altLang="ru-RU" sz="2000">
                <a:solidFill>
                  <a:srgbClr val="000000"/>
                </a:solidFill>
                <a:latin typeface="Arial" panose="020B0604020202020204" pitchFamily="34" charset="0"/>
              </a:rPr>
              <a:t> </a:t>
            </a:r>
            <a:r>
              <a:rPr lang="ru-RU" altLang="ru-RU" sz="2000">
                <a:solidFill>
                  <a:srgbClr val="000000"/>
                </a:solidFill>
                <a:latin typeface="Arial" panose="020B0604020202020204" pitchFamily="34" charset="0"/>
                <a:cs typeface="Arial" panose="020B0604020202020204" pitchFamily="34" charset="0"/>
              </a:rPr>
              <a:t>Интеин катализирует 2-цепочный разрыв в аллели</a:t>
            </a:r>
            <a:r>
              <a:rPr lang="en-US" altLang="ru-RU" sz="2000">
                <a:solidFill>
                  <a:srgbClr val="000000"/>
                </a:solidFill>
                <a:latin typeface="Arial" panose="020B0604020202020204" pitchFamily="34" charset="0"/>
                <a:cs typeface="Arial" panose="020B0604020202020204" pitchFamily="34" charset="0"/>
              </a:rPr>
              <a:t> (-) </a:t>
            </a:r>
            <a:r>
              <a:rPr lang="ru-RU" altLang="ru-RU" sz="2000">
                <a:solidFill>
                  <a:srgbClr val="000000"/>
                </a:solidFill>
                <a:latin typeface="Arial" panose="020B0604020202020204" pitchFamily="34" charset="0"/>
                <a:cs typeface="Arial" panose="020B0604020202020204" pitchFamily="34" charset="0"/>
              </a:rPr>
              <a:t>в точке интеиновой вставки. </a:t>
            </a:r>
            <a:endParaRPr lang="ru-RU" altLang="ru-RU" sz="2000">
              <a:solidFill>
                <a:srgbClr val="000000"/>
              </a:solidFill>
              <a:latin typeface="Arial" panose="020B0604020202020204" pitchFamily="34" charset="0"/>
            </a:endParaRPr>
          </a:p>
          <a:p>
            <a:pPr eaLnBrk="1" hangingPunct="1">
              <a:lnSpc>
                <a:spcPct val="100000"/>
              </a:lnSpc>
              <a:spcBef>
                <a:spcPct val="0"/>
              </a:spcBef>
              <a:spcAft>
                <a:spcPct val="25000"/>
              </a:spcAft>
              <a:buFont typeface="Wingdings" panose="05000000000000000000" pitchFamily="2" charset="2"/>
              <a:buChar char="Ø"/>
            </a:pPr>
            <a:r>
              <a:rPr lang="ru-RU" altLang="ru-RU" sz="2000">
                <a:solidFill>
                  <a:srgbClr val="000000"/>
                </a:solidFill>
                <a:latin typeface="Arial" panose="020B0604020202020204" pitchFamily="34" charset="0"/>
              </a:rPr>
              <a:t> Затем</a:t>
            </a:r>
            <a:r>
              <a:rPr lang="ru-RU" altLang="ru-RU" sz="2000">
                <a:solidFill>
                  <a:srgbClr val="000000"/>
                </a:solidFill>
                <a:latin typeface="Arial" panose="020B0604020202020204" pitchFamily="34" charset="0"/>
                <a:cs typeface="Arial" panose="020B0604020202020204" pitchFamily="34" charset="0"/>
              </a:rPr>
              <a:t> про</a:t>
            </a:r>
            <a:r>
              <a:rPr lang="ru-RU" altLang="ru-RU" sz="2000">
                <a:solidFill>
                  <a:srgbClr val="000000"/>
                </a:solidFill>
                <a:latin typeface="Arial" panose="020B0604020202020204" pitchFamily="34" charset="0"/>
              </a:rPr>
              <a:t>исходит</a:t>
            </a:r>
            <a:r>
              <a:rPr lang="ru-RU" altLang="ru-RU" sz="2000">
                <a:solidFill>
                  <a:srgbClr val="000000"/>
                </a:solidFill>
                <a:latin typeface="Arial" panose="020B0604020202020204" pitchFamily="34" charset="0"/>
                <a:cs typeface="Arial" panose="020B0604020202020204" pitchFamily="34" charset="0"/>
              </a:rPr>
              <a:t> репарация 2-цепочечного разрыва с использованием в качестве матрицы аллельной ДНК, содержащей последовательность, кодирующую интеин. </a:t>
            </a:r>
          </a:p>
        </p:txBody>
      </p:sp>
    </p:spTree>
    <p:extLst>
      <p:ext uri="{BB962C8B-B14F-4D97-AF65-F5344CB8AC3E}">
        <p14:creationId xmlns:p14="http://schemas.microsoft.com/office/powerpoint/2010/main" val="34174184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0"/>
          <p:cNvSpPr>
            <a:spLocks noGrp="1" noChangeArrowheads="1"/>
          </p:cNvSpPr>
          <p:nvPr>
            <p:ph type="title"/>
          </p:nvPr>
        </p:nvSpPr>
        <p:spPr>
          <a:xfrm>
            <a:off x="1981200" y="122238"/>
            <a:ext cx="7543800" cy="714375"/>
          </a:xfrm>
        </p:spPr>
        <p:txBody>
          <a:bodyPr rtlCol="0">
            <a:normAutofit/>
          </a:bodyPr>
          <a:lstStyle/>
          <a:p>
            <a:pPr fontAlgn="auto">
              <a:spcAft>
                <a:spcPts val="0"/>
              </a:spcAft>
              <a:defRPr/>
            </a:pPr>
            <a:r>
              <a:rPr lang="ru-RU" altLang="ru-RU" sz="2800" b="1" dirty="0" err="1">
                <a:solidFill>
                  <a:schemeClr val="accent1">
                    <a:lumMod val="50000"/>
                  </a:schemeClr>
                </a:solidFill>
                <a:effectLst>
                  <a:outerShdw blurRad="38100" dist="38100" dir="2700000" algn="tl">
                    <a:srgbClr val="000000">
                      <a:alpha val="43137"/>
                    </a:srgbClr>
                  </a:outerShdw>
                </a:effectLst>
              </a:rPr>
              <a:t>Интеин</a:t>
            </a:r>
            <a:r>
              <a:rPr lang="ru-RU" altLang="ru-RU" sz="2800" b="1" dirty="0">
                <a:solidFill>
                  <a:schemeClr val="accent1">
                    <a:lumMod val="50000"/>
                  </a:schemeClr>
                </a:solidFill>
                <a:effectLst>
                  <a:outerShdw blurRad="38100" dist="38100" dir="2700000" algn="tl">
                    <a:srgbClr val="000000">
                      <a:alpha val="43137"/>
                    </a:srgbClr>
                  </a:outerShdw>
                </a:effectLst>
              </a:rPr>
              <a:t>-содержащие белки </a:t>
            </a:r>
          </a:p>
        </p:txBody>
      </p:sp>
      <p:sp>
        <p:nvSpPr>
          <p:cNvPr id="84996" name="Rectangle 3"/>
          <p:cNvSpPr>
            <a:spLocks noChangeArrowheads="1"/>
          </p:cNvSpPr>
          <p:nvPr/>
        </p:nvSpPr>
        <p:spPr bwMode="auto">
          <a:xfrm>
            <a:off x="1524000" y="838200"/>
            <a:ext cx="89154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10000"/>
              </a:spcBef>
              <a:buFontTx/>
              <a:buNone/>
            </a:pPr>
            <a:r>
              <a:rPr lang="ru-RU" altLang="ru-RU" sz="2000" b="1">
                <a:latin typeface="Arial" panose="020B0604020202020204" pitchFamily="34" charset="0"/>
              </a:rPr>
              <a:t>База данных </a:t>
            </a:r>
            <a:r>
              <a:rPr lang="en-US" altLang="ru-RU" sz="2000" b="1">
                <a:latin typeface="Arial" panose="020B0604020202020204" pitchFamily="34" charset="0"/>
                <a:cs typeface="Arial" panose="020B0604020202020204" pitchFamily="34" charset="0"/>
              </a:rPr>
              <a:t>InBase</a:t>
            </a:r>
            <a:r>
              <a:rPr lang="ru-RU" altLang="ru-RU" sz="2000" b="1">
                <a:latin typeface="Arial" panose="020B0604020202020204" pitchFamily="34" charset="0"/>
              </a:rPr>
              <a:t> </a:t>
            </a:r>
            <a:r>
              <a:rPr lang="en-US" altLang="ru-RU" sz="2000" b="1">
                <a:latin typeface="Arial" panose="020B0604020202020204" pitchFamily="34" charset="0"/>
                <a:cs typeface="Arial" panose="020B0604020202020204" pitchFamily="34" charset="0"/>
              </a:rPr>
              <a:t>(Perler</a:t>
            </a:r>
            <a:r>
              <a:rPr lang="ru-RU" altLang="ru-RU" sz="2000" b="1">
                <a:latin typeface="Arial" panose="020B0604020202020204" pitchFamily="34" charset="0"/>
                <a:cs typeface="Arial" panose="020B0604020202020204" pitchFamily="34" charset="0"/>
              </a:rPr>
              <a:t>,</a:t>
            </a:r>
            <a:r>
              <a:rPr lang="en-US" altLang="ru-RU" sz="2000" b="1">
                <a:latin typeface="Arial" panose="020B0604020202020204" pitchFamily="34" charset="0"/>
                <a:cs typeface="Arial" panose="020B0604020202020204" pitchFamily="34" charset="0"/>
              </a:rPr>
              <a:t> 2002) </a:t>
            </a:r>
            <a:endParaRPr lang="ru-RU" altLang="ru-RU" sz="2000" b="1">
              <a:latin typeface="Arial" panose="020B0604020202020204" pitchFamily="34" charset="0"/>
            </a:endParaRPr>
          </a:p>
          <a:p>
            <a:pPr eaLnBrk="1" hangingPunct="1">
              <a:lnSpc>
                <a:spcPct val="100000"/>
              </a:lnSpc>
              <a:spcBef>
                <a:spcPct val="10000"/>
              </a:spcBef>
              <a:buFontTx/>
              <a:buNone/>
            </a:pPr>
            <a:r>
              <a:rPr lang="en-US" altLang="ru-RU" sz="2000" b="1" i="1">
                <a:latin typeface="Arial" panose="020B0604020202020204" pitchFamily="34" charset="0"/>
                <a:cs typeface="Arial" panose="020B0604020202020204" pitchFamily="34" charset="0"/>
              </a:rPr>
              <a:t>http://www.neb.com/neb/inteins.html</a:t>
            </a:r>
            <a:endParaRPr lang="ru-RU" altLang="ru-RU" sz="2000" b="1" i="1">
              <a:latin typeface="Arial" panose="020B0604020202020204" pitchFamily="34" charset="0"/>
              <a:cs typeface="Times New Roman" panose="02020603050405020304" pitchFamily="18" charset="0"/>
            </a:endParaRPr>
          </a:p>
          <a:p>
            <a:pPr>
              <a:lnSpc>
                <a:spcPct val="100000"/>
              </a:lnSpc>
              <a:spcBef>
                <a:spcPct val="10000"/>
              </a:spcBef>
              <a:buFontTx/>
              <a:buNone/>
            </a:pPr>
            <a:r>
              <a:rPr lang="ru-RU" altLang="ru-RU" sz="1600" b="1">
                <a:latin typeface="Arial" panose="020B0604020202020204" pitchFamily="34" charset="0"/>
                <a:cs typeface="Arial" panose="020B0604020202020204" pitchFamily="34" charset="0"/>
              </a:rPr>
              <a:t>Более 450 интеинов в геномах прокариот, архей и эукариот.</a:t>
            </a:r>
            <a:endParaRPr lang="ru-RU" altLang="ru-RU" sz="1600" b="1">
              <a:latin typeface="Arial" panose="020B0604020202020204" pitchFamily="34" charset="0"/>
              <a:cs typeface="Times New Roman" panose="02020603050405020304" pitchFamily="18" charset="0"/>
            </a:endParaRPr>
          </a:p>
          <a:p>
            <a:pPr>
              <a:lnSpc>
                <a:spcPct val="100000"/>
              </a:lnSpc>
              <a:spcBef>
                <a:spcPct val="10000"/>
              </a:spcBef>
              <a:buFontTx/>
              <a:buNone/>
            </a:pPr>
            <a:r>
              <a:rPr lang="ru-RU" altLang="ru-RU" sz="2000" b="1" u="sng">
                <a:latin typeface="Arial" panose="020B0604020202020204" pitchFamily="34" charset="0"/>
              </a:rPr>
              <a:t>П</a:t>
            </a:r>
            <a:r>
              <a:rPr lang="ru-RU" altLang="ru-RU" sz="2000" b="1" u="sng">
                <a:latin typeface="Arial" panose="020B0604020202020204" pitchFamily="34" charset="0"/>
                <a:cs typeface="Arial" panose="020B0604020202020204" pitchFamily="34" charset="0"/>
              </a:rPr>
              <a:t>рокариот</a:t>
            </a:r>
            <a:r>
              <a:rPr lang="ru-RU" altLang="ru-RU" sz="2000" b="1" u="sng">
                <a:latin typeface="Arial" panose="020B0604020202020204" pitchFamily="34" charset="0"/>
              </a:rPr>
              <a:t>ы</a:t>
            </a:r>
            <a:r>
              <a:rPr lang="ru-RU" altLang="ru-RU" sz="1600" b="1">
                <a:latin typeface="Arial" panose="020B0604020202020204" pitchFamily="34" charset="0"/>
                <a:cs typeface="Arial" panose="020B0604020202020204" pitchFamily="34" charset="0"/>
              </a:rPr>
              <a:t> </a:t>
            </a:r>
            <a:endParaRPr lang="ru-RU" altLang="ru-RU" sz="1600" b="1">
              <a:latin typeface="Arial" panose="020B0604020202020204" pitchFamily="34" charset="0"/>
            </a:endParaRPr>
          </a:p>
          <a:p>
            <a:pPr>
              <a:lnSpc>
                <a:spcPct val="100000"/>
              </a:lnSpc>
              <a:spcBef>
                <a:spcPct val="10000"/>
              </a:spcBef>
              <a:buFontTx/>
              <a:buNone/>
            </a:pPr>
            <a:r>
              <a:rPr lang="ru-RU" altLang="ru-RU" sz="1600" b="1">
                <a:latin typeface="Arial" panose="020B0604020202020204" pitchFamily="34" charset="0"/>
              </a:rPr>
              <a:t>И</a:t>
            </a:r>
            <a:r>
              <a:rPr lang="ru-RU" altLang="ru-RU" sz="1600" b="1">
                <a:latin typeface="Arial" panose="020B0604020202020204" pitchFamily="34" charset="0"/>
                <a:cs typeface="Arial" panose="020B0604020202020204" pitchFamily="34" charset="0"/>
              </a:rPr>
              <a:t>нтеины </a:t>
            </a:r>
            <a:r>
              <a:rPr lang="ru-RU" altLang="ru-RU" sz="1600" b="1">
                <a:latin typeface="Arial" panose="020B0604020202020204" pitchFamily="34" charset="0"/>
              </a:rPr>
              <a:t>присутствуют в</a:t>
            </a:r>
            <a:r>
              <a:rPr lang="ru-RU" altLang="ru-RU" sz="1600" b="1">
                <a:latin typeface="Arial" panose="020B0604020202020204" pitchFamily="34" charset="0"/>
                <a:cs typeface="Arial" panose="020B0604020202020204" pitchFamily="34" charset="0"/>
              </a:rPr>
              <a:t> фермент</a:t>
            </a:r>
            <a:r>
              <a:rPr lang="ru-RU" altLang="ru-RU" sz="1600" b="1">
                <a:latin typeface="Arial" panose="020B0604020202020204" pitchFamily="34" charset="0"/>
              </a:rPr>
              <a:t>ах</a:t>
            </a:r>
            <a:r>
              <a:rPr lang="ru-RU" altLang="ru-RU" sz="1600" b="1">
                <a:latin typeface="Arial" panose="020B0604020202020204" pitchFamily="34" charset="0"/>
                <a:cs typeface="Arial" panose="020B0604020202020204" pitchFamily="34" charset="0"/>
              </a:rPr>
              <a:t> репликации, репарации,</a:t>
            </a:r>
            <a:r>
              <a:rPr lang="ru-RU" altLang="ru-RU" sz="1600" b="1">
                <a:latin typeface="Arial" panose="020B0604020202020204" pitchFamily="34" charset="0"/>
              </a:rPr>
              <a:t> </a:t>
            </a:r>
            <a:r>
              <a:rPr lang="ru-RU" altLang="ru-RU" sz="1600" b="1">
                <a:latin typeface="Arial" panose="020B0604020202020204" pitchFamily="34" charset="0"/>
                <a:cs typeface="Arial" panose="020B0604020202020204" pitchFamily="34" charset="0"/>
              </a:rPr>
              <a:t>транскрипции,</a:t>
            </a:r>
            <a:r>
              <a:rPr lang="ru-RU" altLang="ru-RU" sz="1600" b="1">
                <a:latin typeface="Arial" panose="020B0604020202020204" pitchFamily="34" charset="0"/>
              </a:rPr>
              <a:t> белках </a:t>
            </a:r>
            <a:r>
              <a:rPr lang="ru-RU" altLang="ru-RU" sz="1600" b="1">
                <a:latin typeface="Arial" panose="020B0604020202020204" pitchFamily="34" charset="0"/>
                <a:cs typeface="Arial" panose="020B0604020202020204" pitchFamily="34" charset="0"/>
              </a:rPr>
              <a:t>контрол</a:t>
            </a:r>
            <a:r>
              <a:rPr lang="ru-RU" altLang="ru-RU" sz="1600" b="1">
                <a:latin typeface="Arial" panose="020B0604020202020204" pitchFamily="34" charset="0"/>
              </a:rPr>
              <a:t>я</a:t>
            </a:r>
            <a:r>
              <a:rPr lang="ru-RU" altLang="ru-RU" sz="1600" b="1">
                <a:latin typeface="Arial" panose="020B0604020202020204" pitchFamily="34" charset="0"/>
                <a:cs typeface="Arial" panose="020B0604020202020204" pitchFamily="34" charset="0"/>
              </a:rPr>
              <a:t> клеточного цикла</a:t>
            </a:r>
            <a:r>
              <a:rPr lang="ru-RU" altLang="ru-RU" sz="1600" b="1">
                <a:latin typeface="Arial" panose="020B0604020202020204" pitchFamily="34" charset="0"/>
              </a:rPr>
              <a:t> </a:t>
            </a:r>
            <a:r>
              <a:rPr lang="ru-RU" altLang="ru-RU" sz="1600" b="1">
                <a:latin typeface="Arial" panose="020B0604020202020204" pitchFamily="34" charset="0"/>
                <a:cs typeface="Arial" panose="020B0604020202020204" pitchFamily="34" charset="0"/>
              </a:rPr>
              <a:t>(ДНК-полимеразы, РНК-полимеразы, </a:t>
            </a:r>
            <a:r>
              <a:rPr lang="en-US" altLang="ru-RU" sz="1600" b="1">
                <a:latin typeface="Arial" panose="020B0604020202020204" pitchFamily="34" charset="0"/>
                <a:cs typeface="Arial" panose="020B0604020202020204" pitchFamily="34" charset="0"/>
              </a:rPr>
              <a:t>RecA</a:t>
            </a:r>
            <a:r>
              <a:rPr lang="ru-RU" altLang="ru-RU" sz="1600" b="1">
                <a:latin typeface="Arial" panose="020B0604020202020204" pitchFamily="34" charset="0"/>
                <a:cs typeface="Arial" panose="020B0604020202020204" pitchFamily="34" charset="0"/>
              </a:rPr>
              <a:t>, геликазы, гиразы,</a:t>
            </a:r>
            <a:r>
              <a:rPr lang="ru-RU" altLang="ru-RU" sz="1600" b="1">
                <a:latin typeface="Arial" panose="020B0604020202020204" pitchFamily="34" charset="0"/>
              </a:rPr>
              <a:t> </a:t>
            </a:r>
            <a:r>
              <a:rPr lang="en-US" altLang="ru-RU" sz="1600" b="1">
                <a:latin typeface="Arial" panose="020B0604020202020204" pitchFamily="34" charset="0"/>
                <a:cs typeface="Arial" panose="020B0604020202020204" pitchFamily="34" charset="0"/>
              </a:rPr>
              <a:t>Cdc</a:t>
            </a:r>
            <a:r>
              <a:rPr lang="ru-RU" altLang="ru-RU" sz="1600" b="1">
                <a:latin typeface="Arial" panose="020B0604020202020204" pitchFamily="34" charset="0"/>
                <a:cs typeface="Arial" panose="020B0604020202020204" pitchFamily="34" charset="0"/>
              </a:rPr>
              <a:t>21). Интеины </a:t>
            </a:r>
            <a:r>
              <a:rPr lang="ru-RU" altLang="ru-RU" sz="1600" b="1">
                <a:latin typeface="Arial" panose="020B0604020202020204" pitchFamily="34" charset="0"/>
              </a:rPr>
              <a:t>есть</a:t>
            </a:r>
            <a:r>
              <a:rPr lang="ru-RU" altLang="ru-RU" sz="1600" b="1">
                <a:latin typeface="Arial" panose="020B0604020202020204" pitchFamily="34" charset="0"/>
                <a:cs typeface="Arial" panose="020B0604020202020204" pitchFamily="34" charset="0"/>
              </a:rPr>
              <a:t> в ферментах метаболизма (УДФ-глюкозо-ДГ).</a:t>
            </a:r>
            <a:endParaRPr lang="ru-RU" altLang="ru-RU" sz="1600" b="1">
              <a:latin typeface="Arial" panose="020B0604020202020204" pitchFamily="34" charset="0"/>
              <a:cs typeface="Times New Roman" panose="02020603050405020304" pitchFamily="18" charset="0"/>
            </a:endParaRPr>
          </a:p>
          <a:p>
            <a:pPr>
              <a:lnSpc>
                <a:spcPct val="100000"/>
              </a:lnSpc>
              <a:spcBef>
                <a:spcPct val="10000"/>
              </a:spcBef>
              <a:buFontTx/>
              <a:buNone/>
            </a:pPr>
            <a:r>
              <a:rPr lang="ru-RU" altLang="ru-RU" sz="2000" b="1" u="sng">
                <a:latin typeface="Arial" panose="020B0604020202020204" pitchFamily="34" charset="0"/>
              </a:rPr>
              <a:t>Э</a:t>
            </a:r>
            <a:r>
              <a:rPr lang="ru-RU" altLang="ru-RU" sz="2000" b="1" u="sng">
                <a:latin typeface="Arial" panose="020B0604020202020204" pitchFamily="34" charset="0"/>
                <a:cs typeface="Arial" panose="020B0604020202020204" pitchFamily="34" charset="0"/>
              </a:rPr>
              <a:t>укариот</a:t>
            </a:r>
            <a:r>
              <a:rPr lang="ru-RU" altLang="ru-RU" sz="2000" b="1" u="sng">
                <a:latin typeface="Arial" panose="020B0604020202020204" pitchFamily="34" charset="0"/>
              </a:rPr>
              <a:t>ы</a:t>
            </a:r>
            <a:r>
              <a:rPr lang="ru-RU" altLang="ru-RU" sz="1600" b="1">
                <a:latin typeface="Arial" panose="020B0604020202020204" pitchFamily="34" charset="0"/>
                <a:cs typeface="Arial" panose="020B0604020202020204" pitchFamily="34" charset="0"/>
              </a:rPr>
              <a:t> </a:t>
            </a:r>
            <a:endParaRPr lang="ru-RU" altLang="ru-RU" sz="1600" b="1">
              <a:latin typeface="Arial" panose="020B0604020202020204" pitchFamily="34" charset="0"/>
            </a:endParaRPr>
          </a:p>
          <a:p>
            <a:pPr>
              <a:lnSpc>
                <a:spcPct val="100000"/>
              </a:lnSpc>
              <a:spcBef>
                <a:spcPct val="10000"/>
              </a:spcBef>
              <a:buFontTx/>
              <a:buNone/>
            </a:pPr>
            <a:r>
              <a:rPr lang="ru-RU" altLang="ru-RU" sz="1600" b="1">
                <a:latin typeface="Arial" panose="020B0604020202020204" pitchFamily="34" charset="0"/>
              </a:rPr>
              <a:t>И</a:t>
            </a:r>
            <a:r>
              <a:rPr lang="ru-RU" altLang="ru-RU" sz="1600" b="1">
                <a:latin typeface="Arial" panose="020B0604020202020204" pitchFamily="34" charset="0"/>
                <a:cs typeface="Arial" panose="020B0604020202020204" pitchFamily="34" charset="0"/>
              </a:rPr>
              <a:t>нтеины обнаружены у грибов (белки, кодируемые ядерным геномом), у одноклеточных водорослей (белки, кодируемые ядерны</a:t>
            </a:r>
            <a:r>
              <a:rPr lang="ru-RU" altLang="ru-RU" sz="1600" b="1">
                <a:latin typeface="Arial" panose="020B0604020202020204" pitchFamily="34" charset="0"/>
              </a:rPr>
              <a:t>м</a:t>
            </a:r>
            <a:r>
              <a:rPr lang="ru-RU" altLang="ru-RU" sz="1600" b="1">
                <a:latin typeface="Arial" panose="020B0604020202020204" pitchFamily="34" charset="0"/>
                <a:cs typeface="Arial" panose="020B0604020202020204" pitchFamily="34" charset="0"/>
              </a:rPr>
              <a:t> и пластидным геномами). </a:t>
            </a:r>
            <a:endParaRPr lang="ru-RU" altLang="ru-RU" sz="1600" b="1">
              <a:latin typeface="Arial" panose="020B0604020202020204" pitchFamily="34" charset="0"/>
              <a:cs typeface="Times New Roman" panose="02020603050405020304" pitchFamily="18" charset="0"/>
            </a:endParaRPr>
          </a:p>
          <a:p>
            <a:pPr>
              <a:lnSpc>
                <a:spcPct val="100000"/>
              </a:lnSpc>
              <a:spcBef>
                <a:spcPct val="10000"/>
              </a:spcBef>
              <a:buFontTx/>
              <a:buNone/>
            </a:pPr>
            <a:r>
              <a:rPr lang="ru-RU" altLang="ru-RU" sz="2000" b="1" i="1">
                <a:latin typeface="Arial" panose="020B0604020202020204" pitchFamily="34" charset="0"/>
                <a:cs typeface="Arial" panose="020B0604020202020204" pitchFamily="34" charset="0"/>
              </a:rPr>
              <a:t>Грибы</a:t>
            </a:r>
            <a:endParaRPr lang="ru-RU" altLang="ru-RU" sz="2000" b="1" i="1">
              <a:latin typeface="Arial" panose="020B0604020202020204" pitchFamily="34" charset="0"/>
              <a:cs typeface="Times New Roman" panose="02020603050405020304" pitchFamily="18" charset="0"/>
            </a:endParaRPr>
          </a:p>
          <a:p>
            <a:pPr>
              <a:lnSpc>
                <a:spcPct val="100000"/>
              </a:lnSpc>
              <a:spcBef>
                <a:spcPct val="10000"/>
              </a:spcBef>
              <a:buFontTx/>
              <a:buNone/>
            </a:pPr>
            <a:r>
              <a:rPr lang="ru-RU" altLang="ru-RU" sz="1600" b="1">
                <a:latin typeface="Arial" panose="020B0604020202020204" pitchFamily="34" charset="0"/>
                <a:cs typeface="Arial" panose="020B0604020202020204" pitchFamily="34" charset="0"/>
              </a:rPr>
              <a:t>Субъединицы</a:t>
            </a:r>
            <a:r>
              <a:rPr lang="en-US" altLang="ru-RU" sz="1600" b="1">
                <a:latin typeface="Arial" panose="020B0604020202020204" pitchFamily="34" charset="0"/>
                <a:cs typeface="Arial" panose="020B0604020202020204" pitchFamily="34" charset="0"/>
              </a:rPr>
              <a:t> </a:t>
            </a:r>
            <a:r>
              <a:rPr lang="ru-RU" altLang="ru-RU" sz="1600" b="1">
                <a:latin typeface="Arial" panose="020B0604020202020204" pitchFamily="34" charset="0"/>
                <a:cs typeface="Arial" panose="020B0604020202020204" pitchFamily="34" charset="0"/>
              </a:rPr>
              <a:t>РНК</a:t>
            </a:r>
            <a:r>
              <a:rPr lang="en-US" altLang="ru-RU" sz="1600" b="1">
                <a:latin typeface="Arial" panose="020B0604020202020204" pitchFamily="34" charset="0"/>
                <a:cs typeface="Arial" panose="020B0604020202020204" pitchFamily="34" charset="0"/>
              </a:rPr>
              <a:t>-</a:t>
            </a:r>
            <a:r>
              <a:rPr lang="ru-RU" altLang="ru-RU" sz="1600" b="1">
                <a:latin typeface="Arial" panose="020B0604020202020204" pitchFamily="34" charset="0"/>
                <a:cs typeface="Arial" panose="020B0604020202020204" pitchFamily="34" charset="0"/>
              </a:rPr>
              <a:t>полимераз</a:t>
            </a:r>
            <a:r>
              <a:rPr lang="en-US" altLang="ru-RU" sz="1600" b="1">
                <a:latin typeface="Arial" panose="020B0604020202020204" pitchFamily="34" charset="0"/>
                <a:cs typeface="Arial" panose="020B0604020202020204" pitchFamily="34" charset="0"/>
              </a:rPr>
              <a:t>: Rpa2 (</a:t>
            </a:r>
            <a:r>
              <a:rPr lang="ru-RU" altLang="ru-RU" sz="1600" b="1">
                <a:latin typeface="Arial" panose="020B0604020202020204" pitchFamily="34" charset="0"/>
                <a:cs typeface="Arial" panose="020B0604020202020204" pitchFamily="34" charset="0"/>
              </a:rPr>
              <a:t>РНК</a:t>
            </a:r>
            <a:r>
              <a:rPr lang="en-US" altLang="ru-RU" sz="1600" b="1">
                <a:latin typeface="Arial" panose="020B0604020202020204" pitchFamily="34" charset="0"/>
                <a:cs typeface="Arial" panose="020B0604020202020204" pitchFamily="34" charset="0"/>
              </a:rPr>
              <a:t>-</a:t>
            </a:r>
            <a:r>
              <a:rPr lang="ru-RU" altLang="ru-RU" sz="1600" b="1">
                <a:latin typeface="Arial" panose="020B0604020202020204" pitchFamily="34" charset="0"/>
                <a:cs typeface="Arial" panose="020B0604020202020204" pitchFamily="34" charset="0"/>
              </a:rPr>
              <a:t>полимераза</a:t>
            </a:r>
            <a:r>
              <a:rPr lang="en-US" altLang="ru-RU" sz="1600" b="1">
                <a:latin typeface="Arial" panose="020B0604020202020204" pitchFamily="34" charset="0"/>
                <a:cs typeface="Arial" panose="020B0604020202020204" pitchFamily="34" charset="0"/>
              </a:rPr>
              <a:t> 1 </a:t>
            </a:r>
            <a:r>
              <a:rPr lang="ru-RU" altLang="ru-RU" sz="1600" b="1">
                <a:latin typeface="Arial" panose="020B0604020202020204" pitchFamily="34" charset="0"/>
                <a:cs typeface="Arial" panose="020B0604020202020204" pitchFamily="34" charset="0"/>
              </a:rPr>
              <a:t>аскомицета</a:t>
            </a:r>
            <a:r>
              <a:rPr lang="en-US" altLang="ru-RU" sz="1600" b="1">
                <a:latin typeface="Arial" panose="020B0604020202020204" pitchFamily="34" charset="0"/>
                <a:cs typeface="Arial" panose="020B0604020202020204" pitchFamily="34" charset="0"/>
              </a:rPr>
              <a:t> </a:t>
            </a:r>
            <a:r>
              <a:rPr lang="en-US" altLang="ru-RU" sz="1600" b="1" i="1">
                <a:latin typeface="Arial" panose="020B0604020202020204" pitchFamily="34" charset="0"/>
                <a:cs typeface="Arial" panose="020B0604020202020204" pitchFamily="34" charset="0"/>
              </a:rPr>
              <a:t>Phaeosphaeria nodorum</a:t>
            </a:r>
            <a:r>
              <a:rPr lang="en-US" altLang="ru-RU" sz="1600" b="1">
                <a:latin typeface="Arial" panose="020B0604020202020204" pitchFamily="34" charset="0"/>
                <a:cs typeface="Arial" panose="020B0604020202020204" pitchFamily="34" charset="0"/>
              </a:rPr>
              <a:t>; Rpc2 (</a:t>
            </a:r>
            <a:r>
              <a:rPr lang="ru-RU" altLang="ru-RU" sz="1600" b="1">
                <a:latin typeface="Arial" panose="020B0604020202020204" pitchFamily="34" charset="0"/>
                <a:cs typeface="Arial" panose="020B0604020202020204" pitchFamily="34" charset="0"/>
              </a:rPr>
              <a:t>РНК</a:t>
            </a:r>
            <a:r>
              <a:rPr lang="en-US" altLang="ru-RU" sz="1600" b="1">
                <a:latin typeface="Arial" panose="020B0604020202020204" pitchFamily="34" charset="0"/>
                <a:cs typeface="Arial" panose="020B0604020202020204" pitchFamily="34" charset="0"/>
              </a:rPr>
              <a:t>-</a:t>
            </a:r>
            <a:r>
              <a:rPr lang="ru-RU" altLang="ru-RU" sz="1600" b="1">
                <a:latin typeface="Arial" panose="020B0604020202020204" pitchFamily="34" charset="0"/>
                <a:cs typeface="Arial" panose="020B0604020202020204" pitchFamily="34" charset="0"/>
              </a:rPr>
              <a:t>полимераза</a:t>
            </a:r>
            <a:r>
              <a:rPr lang="en-US" altLang="ru-RU" sz="1600" b="1">
                <a:latin typeface="Arial" panose="020B0604020202020204" pitchFamily="34" charset="0"/>
                <a:cs typeface="Arial" panose="020B0604020202020204" pitchFamily="34" charset="0"/>
              </a:rPr>
              <a:t> 3 </a:t>
            </a:r>
            <a:r>
              <a:rPr lang="en-US" altLang="ru-RU" sz="1600" b="1" i="1">
                <a:latin typeface="Arial" panose="020B0604020202020204" pitchFamily="34" charset="0"/>
                <a:cs typeface="Arial" panose="020B0604020202020204" pitchFamily="34" charset="0"/>
              </a:rPr>
              <a:t>Dictyostelium discoideum</a:t>
            </a:r>
            <a:r>
              <a:rPr lang="en-US" altLang="ru-RU" sz="1600" b="1">
                <a:latin typeface="Arial" panose="020B0604020202020204" pitchFamily="34" charset="0"/>
                <a:cs typeface="Arial" panose="020B0604020202020204" pitchFamily="34" charset="0"/>
              </a:rPr>
              <a:t>); Rpb2 (</a:t>
            </a:r>
            <a:r>
              <a:rPr lang="ru-RU" altLang="ru-RU" sz="1600" b="1">
                <a:latin typeface="Arial" panose="020B0604020202020204" pitchFamily="34" charset="0"/>
                <a:cs typeface="Arial" panose="020B0604020202020204" pitchFamily="34" charset="0"/>
              </a:rPr>
              <a:t>РНК</a:t>
            </a:r>
            <a:r>
              <a:rPr lang="en-US" altLang="ru-RU" sz="1600" b="1">
                <a:latin typeface="Arial" panose="020B0604020202020204" pitchFamily="34" charset="0"/>
                <a:cs typeface="Arial" panose="020B0604020202020204" pitchFamily="34" charset="0"/>
              </a:rPr>
              <a:t>-</a:t>
            </a:r>
            <a:r>
              <a:rPr lang="ru-RU" altLang="ru-RU" sz="1600" b="1">
                <a:latin typeface="Arial" panose="020B0604020202020204" pitchFamily="34" charset="0"/>
                <a:cs typeface="Arial" panose="020B0604020202020204" pitchFamily="34" charset="0"/>
              </a:rPr>
              <a:t>полимераза</a:t>
            </a:r>
            <a:r>
              <a:rPr lang="en-US" altLang="ru-RU" sz="1600" b="1">
                <a:latin typeface="Arial" panose="020B0604020202020204" pitchFamily="34" charset="0"/>
                <a:cs typeface="Arial" panose="020B0604020202020204" pitchFamily="34" charset="0"/>
              </a:rPr>
              <a:t> 2 </a:t>
            </a:r>
            <a:r>
              <a:rPr lang="ru-RU" altLang="ru-RU" sz="1600" b="1">
                <a:latin typeface="Arial" panose="020B0604020202020204" pitchFamily="34" charset="0"/>
                <a:cs typeface="Arial" panose="020B0604020202020204" pitchFamily="34" charset="0"/>
              </a:rPr>
              <a:t>зигомицета</a:t>
            </a:r>
            <a:r>
              <a:rPr lang="en-US" altLang="ru-RU" sz="1600" b="1">
                <a:latin typeface="Arial" panose="020B0604020202020204" pitchFamily="34" charset="0"/>
                <a:cs typeface="Arial" panose="020B0604020202020204" pitchFamily="34" charset="0"/>
              </a:rPr>
              <a:t> </a:t>
            </a:r>
            <a:r>
              <a:rPr lang="en-US" altLang="ru-RU" sz="1600" b="1" i="1">
                <a:latin typeface="Arial" panose="020B0604020202020204" pitchFamily="34" charset="0"/>
                <a:cs typeface="Arial" panose="020B0604020202020204" pitchFamily="34" charset="0"/>
              </a:rPr>
              <a:t>Spiromyces aspiralis</a:t>
            </a:r>
            <a:r>
              <a:rPr lang="en-US" altLang="ru-RU" sz="1600" b="1">
                <a:latin typeface="Arial" panose="020B0604020202020204" pitchFamily="34" charset="0"/>
                <a:cs typeface="Arial" panose="020B0604020202020204" pitchFamily="34" charset="0"/>
              </a:rPr>
              <a:t>).</a:t>
            </a:r>
            <a:endParaRPr lang="ru-RU" altLang="ru-RU" sz="1600" b="1">
              <a:latin typeface="Arial" panose="020B0604020202020204" pitchFamily="34" charset="0"/>
              <a:cs typeface="Times New Roman" panose="02020603050405020304" pitchFamily="18" charset="0"/>
            </a:endParaRPr>
          </a:p>
          <a:p>
            <a:pPr>
              <a:lnSpc>
                <a:spcPct val="100000"/>
              </a:lnSpc>
              <a:spcBef>
                <a:spcPct val="10000"/>
              </a:spcBef>
              <a:buFontTx/>
              <a:buNone/>
            </a:pPr>
            <a:r>
              <a:rPr lang="ru-RU" altLang="ru-RU" sz="1600" b="1">
                <a:latin typeface="Arial" panose="020B0604020202020204" pitchFamily="34" charset="0"/>
                <a:cs typeface="Arial" panose="020B0604020202020204" pitchFamily="34" charset="0"/>
              </a:rPr>
              <a:t>Ферменты</a:t>
            </a:r>
            <a:r>
              <a:rPr lang="en-US" altLang="ru-RU" sz="1600" b="1">
                <a:latin typeface="Arial" panose="020B0604020202020204" pitchFamily="34" charset="0"/>
                <a:cs typeface="Arial" panose="020B0604020202020204" pitchFamily="34" charset="0"/>
              </a:rPr>
              <a:t> </a:t>
            </a:r>
            <a:r>
              <a:rPr lang="ru-RU" altLang="ru-RU" sz="1600" b="1">
                <a:latin typeface="Arial" panose="020B0604020202020204" pitchFamily="34" charset="0"/>
                <a:cs typeface="Arial" panose="020B0604020202020204" pitchFamily="34" charset="0"/>
              </a:rPr>
              <a:t>метаболизма</a:t>
            </a:r>
            <a:r>
              <a:rPr lang="en-US" altLang="ru-RU" sz="1600" b="1">
                <a:latin typeface="Arial" panose="020B0604020202020204" pitchFamily="34" charset="0"/>
                <a:cs typeface="Arial" panose="020B0604020202020204" pitchFamily="34" charset="0"/>
              </a:rPr>
              <a:t>: Glt1 - </a:t>
            </a:r>
            <a:r>
              <a:rPr lang="ru-RU" altLang="ru-RU" sz="1600" b="1">
                <a:latin typeface="Arial" panose="020B0604020202020204" pitchFamily="34" charset="0"/>
                <a:cs typeface="Arial" panose="020B0604020202020204" pitchFamily="34" charset="0"/>
              </a:rPr>
              <a:t>глутаматсинтаза</a:t>
            </a:r>
            <a:r>
              <a:rPr lang="en-US" altLang="ru-RU" sz="1600" b="1">
                <a:latin typeface="Arial" panose="020B0604020202020204" pitchFamily="34" charset="0"/>
                <a:cs typeface="Arial" panose="020B0604020202020204" pitchFamily="34" charset="0"/>
              </a:rPr>
              <a:t> (</a:t>
            </a:r>
            <a:r>
              <a:rPr lang="en-US" altLang="ru-RU" sz="1600" b="1" i="1">
                <a:latin typeface="Arial" panose="020B0604020202020204" pitchFamily="34" charset="0"/>
                <a:cs typeface="Arial" panose="020B0604020202020204" pitchFamily="34" charset="0"/>
              </a:rPr>
              <a:t>Debaryomyces hansenii, Candida guilliermondi, Podospora anserine</a:t>
            </a:r>
            <a:r>
              <a:rPr lang="en-US" altLang="ru-RU" sz="1600" b="1">
                <a:latin typeface="Arial" panose="020B0604020202020204" pitchFamily="34" charset="0"/>
                <a:cs typeface="Arial" panose="020B0604020202020204" pitchFamily="34" charset="0"/>
              </a:rPr>
              <a:t>), Chs2 – </a:t>
            </a:r>
            <a:r>
              <a:rPr lang="ru-RU" altLang="ru-RU" sz="1600" b="1">
                <a:latin typeface="Arial" panose="020B0604020202020204" pitchFamily="34" charset="0"/>
                <a:cs typeface="Arial" panose="020B0604020202020204" pitchFamily="34" charset="0"/>
              </a:rPr>
              <a:t>хитинсинтаза</a:t>
            </a:r>
            <a:r>
              <a:rPr lang="en-US" altLang="ru-RU" sz="1600" b="1">
                <a:latin typeface="Arial" panose="020B0604020202020204" pitchFamily="34" charset="0"/>
                <a:cs typeface="Arial" panose="020B0604020202020204" pitchFamily="34" charset="0"/>
              </a:rPr>
              <a:t> (</a:t>
            </a:r>
            <a:r>
              <a:rPr lang="en-US" altLang="ru-RU" sz="1600" b="1" i="1">
                <a:latin typeface="Arial" panose="020B0604020202020204" pitchFamily="34" charset="0"/>
                <a:cs typeface="Arial" panose="020B0604020202020204" pitchFamily="34" charset="0"/>
              </a:rPr>
              <a:t>Podospora anserine</a:t>
            </a:r>
            <a:r>
              <a:rPr lang="en-US" altLang="ru-RU" sz="1600" b="1">
                <a:latin typeface="Arial" panose="020B0604020202020204" pitchFamily="34" charset="0"/>
                <a:cs typeface="Arial" panose="020B0604020202020204" pitchFamily="34" charset="0"/>
              </a:rPr>
              <a:t>).</a:t>
            </a:r>
            <a:endParaRPr lang="ru-RU" altLang="ru-RU" sz="1600" b="1">
              <a:latin typeface="Arial" panose="020B0604020202020204" pitchFamily="34" charset="0"/>
              <a:cs typeface="Times New Roman" panose="02020603050405020304" pitchFamily="18" charset="0"/>
            </a:endParaRPr>
          </a:p>
          <a:p>
            <a:pPr>
              <a:lnSpc>
                <a:spcPct val="100000"/>
              </a:lnSpc>
              <a:spcBef>
                <a:spcPct val="10000"/>
              </a:spcBef>
              <a:buFontTx/>
              <a:buNone/>
            </a:pPr>
            <a:r>
              <a:rPr lang="ru-RU" altLang="ru-RU" sz="2000" b="1" i="1">
                <a:latin typeface="Arial" panose="020B0604020202020204" pitchFamily="34" charset="0"/>
                <a:cs typeface="Arial" panose="020B0604020202020204" pitchFamily="34" charset="0"/>
              </a:rPr>
              <a:t>Водоросли</a:t>
            </a:r>
            <a:r>
              <a:rPr lang="en-US" altLang="ru-RU" sz="2000" b="1" i="1">
                <a:latin typeface="Arial" panose="020B0604020202020204" pitchFamily="34" charset="0"/>
                <a:cs typeface="Arial" panose="020B0604020202020204" pitchFamily="34" charset="0"/>
              </a:rPr>
              <a:t> </a:t>
            </a:r>
            <a:r>
              <a:rPr lang="ru-RU" altLang="ru-RU" sz="2000" b="1" i="1">
                <a:latin typeface="Arial" panose="020B0604020202020204" pitchFamily="34" charset="0"/>
              </a:rPr>
              <a:t>(</a:t>
            </a:r>
            <a:r>
              <a:rPr lang="en-US" altLang="ru-RU" sz="2000" b="1" i="1">
                <a:latin typeface="Arial" panose="020B0604020202020204" pitchFamily="34" charset="0"/>
                <a:cs typeface="Arial" panose="020B0604020202020204" pitchFamily="34" charset="0"/>
              </a:rPr>
              <a:t>Chlamydomonas reinhardtii</a:t>
            </a:r>
            <a:r>
              <a:rPr lang="ru-RU" altLang="ru-RU" sz="2000" b="1" i="1">
                <a:latin typeface="Arial" panose="020B0604020202020204" pitchFamily="34" charset="0"/>
              </a:rPr>
              <a:t>)</a:t>
            </a:r>
            <a:endParaRPr lang="ru-RU" altLang="ru-RU" sz="1600" b="1">
              <a:latin typeface="Arial" panose="020B0604020202020204" pitchFamily="34" charset="0"/>
            </a:endParaRPr>
          </a:p>
          <a:p>
            <a:pPr>
              <a:lnSpc>
                <a:spcPct val="100000"/>
              </a:lnSpc>
              <a:spcBef>
                <a:spcPct val="10000"/>
              </a:spcBef>
              <a:buFontTx/>
              <a:buNone/>
            </a:pPr>
            <a:r>
              <a:rPr lang="en-US" altLang="ru-RU" sz="1600" b="1">
                <a:latin typeface="Arial" panose="020B0604020202020204" pitchFamily="34" charset="0"/>
                <a:cs typeface="Arial" panose="020B0604020202020204" pitchFamily="34" charset="0"/>
              </a:rPr>
              <a:t>Rpb</a:t>
            </a:r>
            <a:r>
              <a:rPr lang="ru-RU" altLang="ru-RU" sz="1600" b="1">
                <a:latin typeface="Arial" panose="020B0604020202020204" pitchFamily="34" charset="0"/>
                <a:cs typeface="Arial" panose="020B0604020202020204" pitchFamily="34" charset="0"/>
              </a:rPr>
              <a:t>2 (РНК-полимераза 2); </a:t>
            </a:r>
            <a:endParaRPr lang="en-US" altLang="ru-RU" sz="1600" b="1">
              <a:latin typeface="Arial" panose="020B0604020202020204" pitchFamily="34" charset="0"/>
              <a:cs typeface="Arial" panose="020B0604020202020204" pitchFamily="34" charset="0"/>
            </a:endParaRPr>
          </a:p>
          <a:p>
            <a:pPr>
              <a:lnSpc>
                <a:spcPct val="100000"/>
              </a:lnSpc>
              <a:spcBef>
                <a:spcPct val="10000"/>
              </a:spcBef>
              <a:buFontTx/>
              <a:buNone/>
            </a:pPr>
            <a:r>
              <a:rPr lang="ru-RU" altLang="ru-RU" sz="1600" b="1">
                <a:latin typeface="Arial" panose="020B0604020202020204" pitchFamily="34" charset="0"/>
                <a:cs typeface="Arial" panose="020B0604020202020204" pitchFamily="34" charset="0"/>
              </a:rPr>
              <a:t>геликаза, </a:t>
            </a:r>
            <a:r>
              <a:rPr lang="en-US" altLang="ru-RU" sz="1600" b="1">
                <a:latin typeface="Arial" panose="020B0604020202020204" pitchFamily="34" charset="0"/>
                <a:cs typeface="Arial" panose="020B0604020202020204" pitchFamily="34" charset="0"/>
              </a:rPr>
              <a:t>ClpP</a:t>
            </a:r>
            <a:r>
              <a:rPr lang="ru-RU" altLang="ru-RU" sz="1600" b="1">
                <a:latin typeface="Arial" panose="020B0604020202020204" pitchFamily="34" charset="0"/>
                <a:cs typeface="Arial" panose="020B0604020202020204" pitchFamily="34" charset="0"/>
              </a:rPr>
              <a:t>, кодируемые пластидным геномом.</a:t>
            </a:r>
            <a:endParaRPr lang="ru-RU" altLang="ru-RU" sz="1600" b="1">
              <a:latin typeface="Arial" panose="020B0604020202020204" pitchFamily="34" charset="0"/>
              <a:cs typeface="Times New Roman" panose="02020603050405020304" pitchFamily="18" charset="0"/>
            </a:endParaRPr>
          </a:p>
          <a:p>
            <a:pPr>
              <a:lnSpc>
                <a:spcPct val="100000"/>
              </a:lnSpc>
              <a:spcBef>
                <a:spcPct val="10000"/>
              </a:spcBef>
              <a:buFontTx/>
              <a:buNone/>
            </a:pPr>
            <a:r>
              <a:rPr lang="ru-RU" altLang="ru-RU" sz="2000" b="1" i="1">
                <a:latin typeface="Arial" panose="020B0604020202020204" pitchFamily="34" charset="0"/>
                <a:cs typeface="Arial" panose="020B0604020202020204" pitchFamily="34" charset="0"/>
              </a:rPr>
              <a:t>Археи </a:t>
            </a:r>
            <a:r>
              <a:rPr lang="ru-RU" altLang="ru-RU" sz="2000" b="1" i="1">
                <a:latin typeface="Arial" panose="020B0604020202020204" pitchFamily="34" charset="0"/>
              </a:rPr>
              <a:t>(</a:t>
            </a:r>
            <a:r>
              <a:rPr lang="en-US" altLang="ru-RU" sz="2000" b="1" i="1">
                <a:latin typeface="Arial" panose="020B0604020202020204" pitchFamily="34" charset="0"/>
                <a:cs typeface="Arial" panose="020B0604020202020204" pitchFamily="34" charset="0"/>
              </a:rPr>
              <a:t>Methanococcus jannaschii</a:t>
            </a:r>
            <a:r>
              <a:rPr lang="ru-RU" altLang="ru-RU" sz="2000" b="1" i="1">
                <a:latin typeface="Arial" panose="020B0604020202020204" pitchFamily="34" charset="0"/>
              </a:rPr>
              <a:t>)</a:t>
            </a:r>
            <a:endParaRPr lang="ru-RU" altLang="ru-RU" sz="1600" b="1">
              <a:latin typeface="Arial" panose="020B0604020202020204" pitchFamily="34" charset="0"/>
            </a:endParaRPr>
          </a:p>
          <a:p>
            <a:pPr>
              <a:lnSpc>
                <a:spcPct val="100000"/>
              </a:lnSpc>
              <a:spcBef>
                <a:spcPct val="10000"/>
              </a:spcBef>
              <a:buFontTx/>
              <a:buNone/>
            </a:pPr>
            <a:r>
              <a:rPr lang="ru-RU" altLang="ru-RU" sz="1600" b="1">
                <a:latin typeface="Arial" panose="020B0604020202020204" pitchFamily="34" charset="0"/>
                <a:cs typeface="Arial" panose="020B0604020202020204" pitchFamily="34" charset="0"/>
              </a:rPr>
              <a:t>Фактор репликации С содержит 3 интеина.</a:t>
            </a:r>
            <a:endParaRPr lang="ru-RU" altLang="ru-RU" sz="1600" b="1">
              <a:latin typeface="Arial" panose="020B0604020202020204" pitchFamily="34" charset="0"/>
            </a:endParaRPr>
          </a:p>
        </p:txBody>
      </p:sp>
    </p:spTree>
    <p:extLst>
      <p:ext uri="{BB962C8B-B14F-4D97-AF65-F5344CB8AC3E}">
        <p14:creationId xmlns:p14="http://schemas.microsoft.com/office/powerpoint/2010/main" val="9558328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0"/>
          <p:cNvSpPr>
            <a:spLocks noGrp="1" noChangeArrowheads="1"/>
          </p:cNvSpPr>
          <p:nvPr>
            <p:ph type="title"/>
          </p:nvPr>
        </p:nvSpPr>
        <p:spPr>
          <a:xfrm>
            <a:off x="1981200" y="122238"/>
            <a:ext cx="7543800" cy="785812"/>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Ограниченный </a:t>
            </a:r>
            <a:r>
              <a:rPr lang="ru-RU" altLang="ru-RU" sz="2800" b="1" dirty="0" err="1">
                <a:solidFill>
                  <a:schemeClr val="accent1">
                    <a:lumMod val="50000"/>
                  </a:schemeClr>
                </a:solidFill>
                <a:effectLst>
                  <a:outerShdw blurRad="38100" dist="38100" dir="2700000" algn="tl">
                    <a:srgbClr val="000000">
                      <a:alpha val="43137"/>
                    </a:srgbClr>
                  </a:outerShdw>
                </a:effectLst>
              </a:rPr>
              <a:t>протеолиз</a:t>
            </a:r>
            <a:endParaRPr lang="ru-RU" altLang="ru-RU" sz="2800" b="1" dirty="0">
              <a:solidFill>
                <a:schemeClr val="accent1">
                  <a:lumMod val="50000"/>
                </a:schemeClr>
              </a:solidFill>
              <a:effectLst>
                <a:outerShdw blurRad="38100" dist="38100" dir="2700000" algn="tl">
                  <a:srgbClr val="000000">
                    <a:alpha val="43137"/>
                  </a:srgbClr>
                </a:outerShdw>
              </a:effectLst>
            </a:endParaRPr>
          </a:p>
        </p:txBody>
      </p:sp>
      <p:sp>
        <p:nvSpPr>
          <p:cNvPr id="86020" name="Rectangle 3"/>
          <p:cNvSpPr>
            <a:spLocks noChangeArrowheads="1"/>
          </p:cNvSpPr>
          <p:nvPr/>
        </p:nvSpPr>
        <p:spPr bwMode="auto">
          <a:xfrm>
            <a:off x="1600200" y="1171575"/>
            <a:ext cx="8915400" cy="486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spcAft>
                <a:spcPct val="50000"/>
              </a:spcAft>
              <a:buFontTx/>
              <a:buAutoNum type="arabicPeriod"/>
            </a:pPr>
            <a:r>
              <a:rPr lang="ru-RU" altLang="ru-RU" sz="2000" b="1" i="1">
                <a:solidFill>
                  <a:srgbClr val="000000"/>
                </a:solidFill>
                <a:latin typeface="Arial" panose="020B0604020202020204" pitchFamily="34" charset="0"/>
              </a:rPr>
              <a:t>Удаление </a:t>
            </a:r>
            <a:r>
              <a:rPr lang="en-US" altLang="ru-RU" sz="2000" b="1" i="1">
                <a:solidFill>
                  <a:srgbClr val="000000"/>
                </a:solidFill>
                <a:latin typeface="Arial" panose="020B0604020202020204" pitchFamily="34" charset="0"/>
              </a:rPr>
              <a:t>N- </a:t>
            </a:r>
            <a:r>
              <a:rPr lang="ru-RU" altLang="ru-RU" sz="2000" b="1" i="1">
                <a:solidFill>
                  <a:srgbClr val="000000"/>
                </a:solidFill>
                <a:latin typeface="Arial" panose="020B0604020202020204" pitchFamily="34" charset="0"/>
              </a:rPr>
              <a:t>концевых аминокислот  </a:t>
            </a:r>
            <a:r>
              <a:rPr lang="ru-RU" altLang="ru-RU" sz="2000">
                <a:solidFill>
                  <a:srgbClr val="000000"/>
                </a:solidFill>
                <a:latin typeface="Arial" panose="020B0604020202020204" pitchFamily="34" charset="0"/>
              </a:rPr>
              <a:t>(формилметионина, метионина).</a:t>
            </a:r>
            <a:r>
              <a:rPr lang="ru-RU" altLang="ru-RU" sz="2000" b="1" i="1">
                <a:solidFill>
                  <a:srgbClr val="000000"/>
                </a:solidFill>
                <a:latin typeface="Arial" panose="020B0604020202020204" pitchFamily="34" charset="0"/>
              </a:rPr>
              <a:t>  </a:t>
            </a:r>
          </a:p>
          <a:p>
            <a:pPr eaLnBrk="1" hangingPunct="1">
              <a:lnSpc>
                <a:spcPct val="100000"/>
              </a:lnSpc>
              <a:spcBef>
                <a:spcPct val="0"/>
              </a:spcBef>
              <a:spcAft>
                <a:spcPct val="50000"/>
              </a:spcAft>
              <a:buFontTx/>
              <a:buAutoNum type="arabicPeriod"/>
            </a:pPr>
            <a:r>
              <a:rPr lang="ru-RU" altLang="ru-RU" sz="2000" b="1" i="1">
                <a:solidFill>
                  <a:srgbClr val="000000"/>
                </a:solidFill>
                <a:latin typeface="Arial" panose="020B0604020202020204" pitchFamily="34" charset="0"/>
              </a:rPr>
              <a:t>Удаление С</a:t>
            </a:r>
            <a:r>
              <a:rPr lang="en-US" altLang="ru-RU" sz="2000" b="1" i="1">
                <a:solidFill>
                  <a:srgbClr val="000000"/>
                </a:solidFill>
                <a:latin typeface="Arial" panose="020B0604020202020204" pitchFamily="34" charset="0"/>
              </a:rPr>
              <a:t>- </a:t>
            </a:r>
            <a:r>
              <a:rPr lang="ru-RU" altLang="ru-RU" sz="2000" b="1" i="1">
                <a:solidFill>
                  <a:srgbClr val="000000"/>
                </a:solidFill>
                <a:latin typeface="Arial" panose="020B0604020202020204" pitchFamily="34" charset="0"/>
              </a:rPr>
              <a:t>концевых аминокислот</a:t>
            </a:r>
            <a:r>
              <a:rPr lang="ru-RU" altLang="ru-RU" sz="2000">
                <a:solidFill>
                  <a:srgbClr val="000000"/>
                </a:solidFill>
                <a:latin typeface="Arial" panose="020B0604020202020204" pitchFamily="34" charset="0"/>
              </a:rPr>
              <a:t>  (модификация мембранных белков при фарнезилировании).</a:t>
            </a:r>
          </a:p>
          <a:p>
            <a:pPr eaLnBrk="1" hangingPunct="1">
              <a:lnSpc>
                <a:spcPct val="100000"/>
              </a:lnSpc>
              <a:spcBef>
                <a:spcPct val="0"/>
              </a:spcBef>
              <a:spcAft>
                <a:spcPct val="50000"/>
              </a:spcAft>
              <a:buFontTx/>
              <a:buAutoNum type="arabicPeriod"/>
            </a:pPr>
            <a:r>
              <a:rPr lang="ru-RU" altLang="ru-RU" sz="2000" b="1" i="1">
                <a:solidFill>
                  <a:srgbClr val="000000"/>
                </a:solidFill>
                <a:latin typeface="Arial" panose="020B0604020202020204" pitchFamily="34" charset="0"/>
              </a:rPr>
              <a:t>Удаление сигнального пептида, </a:t>
            </a:r>
            <a:r>
              <a:rPr lang="ru-RU" altLang="ru-RU" sz="2000">
                <a:solidFill>
                  <a:srgbClr val="000000"/>
                </a:solidFill>
                <a:latin typeface="Arial" panose="020B0604020202020204" pitchFamily="34" charset="0"/>
              </a:rPr>
              <a:t>происходящее</a:t>
            </a:r>
            <a:r>
              <a:rPr lang="ru-RU" altLang="ru-RU" sz="2000">
                <a:solidFill>
                  <a:srgbClr val="000000"/>
                </a:solidFill>
                <a:latin typeface="Arial" panose="020B0604020202020204" pitchFamily="34" charset="0"/>
                <a:cs typeface="Arial" panose="020B0604020202020204" pitchFamily="34" charset="0"/>
              </a:rPr>
              <a:t>  </a:t>
            </a:r>
            <a:r>
              <a:rPr lang="ru-RU" altLang="ru-RU" sz="2000">
                <a:solidFill>
                  <a:srgbClr val="000000"/>
                </a:solidFill>
                <a:latin typeface="Arial" panose="020B0604020202020204" pitchFamily="34" charset="0"/>
              </a:rPr>
              <a:t> в процессе секреции и при транслокации белков.</a:t>
            </a:r>
          </a:p>
          <a:p>
            <a:pPr eaLnBrk="1" hangingPunct="1">
              <a:lnSpc>
                <a:spcPct val="100000"/>
              </a:lnSpc>
              <a:spcBef>
                <a:spcPct val="0"/>
              </a:spcBef>
              <a:spcAft>
                <a:spcPct val="50000"/>
              </a:spcAft>
              <a:buFontTx/>
              <a:buAutoNum type="arabicPeriod"/>
            </a:pPr>
            <a:r>
              <a:rPr lang="ru-RU" altLang="ru-RU" sz="2000" b="1" i="1">
                <a:solidFill>
                  <a:srgbClr val="000000"/>
                </a:solidFill>
                <a:latin typeface="Arial" panose="020B0604020202020204" pitchFamily="34" charset="0"/>
              </a:rPr>
              <a:t>Образование зрелого белка из предшественника: </a:t>
            </a:r>
            <a:r>
              <a:rPr lang="ru-RU" altLang="ru-RU" sz="2000">
                <a:solidFill>
                  <a:srgbClr val="000000"/>
                </a:solidFill>
                <a:latin typeface="Arial" panose="020B0604020202020204" pitchFamily="34" charset="0"/>
              </a:rPr>
              <a:t>  превращение </a:t>
            </a:r>
            <a:r>
              <a:rPr lang="ru-RU" altLang="ru-RU" sz="2000">
                <a:solidFill>
                  <a:srgbClr val="000000"/>
                </a:solidFill>
                <a:latin typeface="Arial" panose="020B0604020202020204" pitchFamily="34" charset="0"/>
                <a:cs typeface="Arial" panose="020B0604020202020204" pitchFamily="34" charset="0"/>
              </a:rPr>
              <a:t>профермент</a:t>
            </a:r>
            <a:r>
              <a:rPr lang="ru-RU" altLang="ru-RU" sz="2000">
                <a:solidFill>
                  <a:srgbClr val="000000"/>
                </a:solidFill>
                <a:latin typeface="Arial" panose="020B0604020202020204" pitchFamily="34" charset="0"/>
              </a:rPr>
              <a:t>ов</a:t>
            </a:r>
            <a:r>
              <a:rPr lang="ru-RU" altLang="ru-RU" sz="2000">
                <a:solidFill>
                  <a:srgbClr val="000000"/>
                </a:solidFill>
                <a:latin typeface="Arial" panose="020B0604020202020204" pitchFamily="34" charset="0"/>
                <a:cs typeface="Arial" panose="020B0604020202020204" pitchFamily="34" charset="0"/>
              </a:rPr>
              <a:t> </a:t>
            </a:r>
            <a:r>
              <a:rPr lang="ru-RU" altLang="ru-RU" sz="2000">
                <a:solidFill>
                  <a:srgbClr val="000000"/>
                </a:solidFill>
                <a:latin typeface="Arial" panose="020B0604020202020204" pitchFamily="34" charset="0"/>
              </a:rPr>
              <a:t>(</a:t>
            </a:r>
            <a:r>
              <a:rPr lang="ru-RU" altLang="ru-RU" sz="2000">
                <a:solidFill>
                  <a:srgbClr val="000000"/>
                </a:solidFill>
                <a:latin typeface="Arial" panose="020B0604020202020204" pitchFamily="34" charset="0"/>
                <a:cs typeface="Arial" panose="020B0604020202020204" pitchFamily="34" charset="0"/>
              </a:rPr>
              <a:t>трипсиноген</a:t>
            </a:r>
            <a:r>
              <a:rPr lang="ru-RU" altLang="ru-RU" sz="2000">
                <a:solidFill>
                  <a:srgbClr val="000000"/>
                </a:solidFill>
                <a:latin typeface="Arial" panose="020B0604020202020204" pitchFamily="34" charset="0"/>
              </a:rPr>
              <a:t>а</a:t>
            </a:r>
            <a:r>
              <a:rPr lang="ru-RU" altLang="ru-RU" sz="2000">
                <a:solidFill>
                  <a:srgbClr val="000000"/>
                </a:solidFill>
                <a:latin typeface="Arial" panose="020B0604020202020204" pitchFamily="34" charset="0"/>
                <a:cs typeface="Arial" panose="020B0604020202020204" pitchFamily="34" charset="0"/>
              </a:rPr>
              <a:t>, химотрипсиногена и др.),  </a:t>
            </a:r>
            <a:r>
              <a:rPr lang="ru-RU" altLang="ru-RU" sz="2000">
                <a:solidFill>
                  <a:srgbClr val="000000"/>
                </a:solidFill>
                <a:latin typeface="Arial" panose="020B0604020202020204" pitchFamily="34" charset="0"/>
              </a:rPr>
              <a:t>предшественников</a:t>
            </a:r>
            <a:r>
              <a:rPr lang="ru-RU" altLang="ru-RU" sz="2000">
                <a:solidFill>
                  <a:srgbClr val="000000"/>
                </a:solidFill>
                <a:latin typeface="Arial" panose="020B0604020202020204" pitchFamily="34" charset="0"/>
                <a:cs typeface="Arial" panose="020B0604020202020204" pitchFamily="34" charset="0"/>
              </a:rPr>
              <a:t> гормонов (например, препроинсулин, пре-β-липотропин и др.), </a:t>
            </a:r>
            <a:r>
              <a:rPr lang="el-GR" altLang="ru-RU" sz="2000">
                <a:solidFill>
                  <a:srgbClr val="000000"/>
                </a:solidFill>
                <a:latin typeface="Arial" panose="020B0604020202020204" pitchFamily="34" charset="0"/>
                <a:cs typeface="Arial" panose="020B0604020202020204" pitchFamily="34" charset="0"/>
              </a:rPr>
              <a:t>α</a:t>
            </a:r>
            <a:r>
              <a:rPr lang="ru-RU" altLang="ru-RU" sz="2000">
                <a:solidFill>
                  <a:srgbClr val="000000"/>
                </a:solidFill>
                <a:latin typeface="Arial" panose="020B0604020202020204" pitchFamily="34" charset="0"/>
                <a:cs typeface="Arial" panose="020B0604020202020204" pitchFamily="34" charset="0"/>
              </a:rPr>
              <a:t>-фактора. </a:t>
            </a:r>
            <a:endParaRPr lang="ru-RU" altLang="ru-RU" sz="2000">
              <a:solidFill>
                <a:srgbClr val="000000"/>
              </a:solidFill>
              <a:latin typeface="Arial" panose="020B0604020202020204" pitchFamily="34" charset="0"/>
            </a:endParaRPr>
          </a:p>
          <a:p>
            <a:pPr eaLnBrk="1" hangingPunct="1">
              <a:lnSpc>
                <a:spcPct val="100000"/>
              </a:lnSpc>
              <a:spcBef>
                <a:spcPct val="0"/>
              </a:spcBef>
              <a:spcAft>
                <a:spcPct val="50000"/>
              </a:spcAft>
              <a:buFontTx/>
              <a:buAutoNum type="arabicPeriod"/>
            </a:pPr>
            <a:r>
              <a:rPr lang="ru-RU" altLang="ru-RU" sz="2000" b="1" i="1">
                <a:solidFill>
                  <a:srgbClr val="000000"/>
                </a:solidFill>
                <a:latin typeface="Arial" panose="020B0604020202020204" pitchFamily="34" charset="0"/>
                <a:cs typeface="Arial" panose="020B0604020202020204" pitchFamily="34" charset="0"/>
              </a:rPr>
              <a:t>Разделение субъединиц белка:</a:t>
            </a:r>
            <a:r>
              <a:rPr lang="ru-RU" altLang="ru-RU" sz="2000">
                <a:solidFill>
                  <a:srgbClr val="000000"/>
                </a:solidFill>
                <a:latin typeface="Arial" panose="020B0604020202020204" pitchFamily="34" charset="0"/>
                <a:cs typeface="Arial" panose="020B0604020202020204" pitchFamily="34" charset="0"/>
              </a:rPr>
              <a:t> </a:t>
            </a:r>
            <a:r>
              <a:rPr lang="ru-RU" altLang="ru-RU" sz="2000">
                <a:solidFill>
                  <a:srgbClr val="000000"/>
                </a:solidFill>
                <a:latin typeface="Arial" panose="020B0604020202020204" pitchFamily="34" charset="0"/>
              </a:rPr>
              <a:t> образование инсулина из </a:t>
            </a:r>
            <a:r>
              <a:rPr lang="ru-RU" altLang="ru-RU" sz="2000">
                <a:solidFill>
                  <a:srgbClr val="000000"/>
                </a:solidFill>
                <a:latin typeface="Arial" panose="020B0604020202020204" pitchFamily="34" charset="0"/>
                <a:cs typeface="Arial" panose="020B0604020202020204" pitchFamily="34" charset="0"/>
              </a:rPr>
              <a:t>проинсулин</a:t>
            </a:r>
            <a:r>
              <a:rPr lang="ru-RU" altLang="ru-RU" sz="2000">
                <a:solidFill>
                  <a:srgbClr val="000000"/>
                </a:solidFill>
                <a:latin typeface="Arial" panose="020B0604020202020204" pitchFamily="34" charset="0"/>
              </a:rPr>
              <a:t>а.</a:t>
            </a:r>
            <a:r>
              <a:rPr lang="ru-RU" altLang="ru-RU" sz="2000">
                <a:solidFill>
                  <a:srgbClr val="000000"/>
                </a:solidFill>
                <a:latin typeface="Arial" panose="020B0604020202020204" pitchFamily="34" charset="0"/>
                <a:cs typeface="Arial" panose="020B0604020202020204" pitchFamily="34" charset="0"/>
              </a:rPr>
              <a:t> </a:t>
            </a:r>
            <a:endParaRPr lang="ru-RU" altLang="ru-RU" sz="2000">
              <a:solidFill>
                <a:srgbClr val="000000"/>
              </a:solidFill>
              <a:latin typeface="Arial" panose="020B0604020202020204" pitchFamily="34" charset="0"/>
            </a:endParaRPr>
          </a:p>
          <a:p>
            <a:pPr eaLnBrk="1" hangingPunct="1">
              <a:lnSpc>
                <a:spcPct val="100000"/>
              </a:lnSpc>
              <a:spcBef>
                <a:spcPct val="0"/>
              </a:spcBef>
              <a:spcAft>
                <a:spcPct val="50000"/>
              </a:spcAft>
              <a:buFontTx/>
              <a:buAutoNum type="arabicPeriod"/>
            </a:pPr>
            <a:r>
              <a:rPr lang="ru-RU" altLang="ru-RU" sz="2000" b="1" i="1">
                <a:solidFill>
                  <a:srgbClr val="000000"/>
                </a:solidFill>
                <a:latin typeface="Arial" panose="020B0604020202020204" pitchFamily="34" charset="0"/>
              </a:rPr>
              <a:t>Разделение белковых глобул в полибелках </a:t>
            </a:r>
            <a:r>
              <a:rPr lang="ru-RU" altLang="ru-RU" sz="2000">
                <a:solidFill>
                  <a:srgbClr val="000000"/>
                </a:solidFill>
                <a:latin typeface="Arial" panose="020B0604020202020204" pitchFamily="34" charset="0"/>
              </a:rPr>
              <a:t>(белки ретровирусов)</a:t>
            </a:r>
            <a:r>
              <a:rPr lang="ru-RU" altLang="ru-RU" sz="2000" b="1" i="1">
                <a:solidFill>
                  <a:srgbClr val="000000"/>
                </a:solidFill>
                <a:latin typeface="Arial" panose="020B0604020202020204" pitchFamily="34" charset="0"/>
              </a:rPr>
              <a:t>. </a:t>
            </a:r>
            <a:endParaRPr lang="ru-RU" altLang="ru-RU" sz="2000" b="1">
              <a:solidFill>
                <a:srgbClr val="000000"/>
              </a:solidFill>
              <a:latin typeface="Arial" panose="020B0604020202020204" pitchFamily="34" charset="0"/>
            </a:endParaRPr>
          </a:p>
        </p:txBody>
      </p:sp>
    </p:spTree>
    <p:extLst>
      <p:ext uri="{BB962C8B-B14F-4D97-AF65-F5344CB8AC3E}">
        <p14:creationId xmlns:p14="http://schemas.microsoft.com/office/powerpoint/2010/main" val="2679524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1703388" y="1268413"/>
            <a:ext cx="5876925" cy="518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spcAft>
                <a:spcPct val="35000"/>
              </a:spcAft>
              <a:buFont typeface="Wingdings" panose="05000000000000000000" pitchFamily="2" charset="2"/>
              <a:buChar char="Ø"/>
            </a:pPr>
            <a:r>
              <a:rPr lang="ru-RU" altLang="ru-RU" sz="2000" b="1">
                <a:solidFill>
                  <a:srgbClr val="080808"/>
                </a:solidFill>
                <a:latin typeface="Arial" panose="020B0604020202020204" pitchFamily="34" charset="0"/>
              </a:rPr>
              <a:t>Локализацию белка в клетке определяет</a:t>
            </a:r>
            <a:r>
              <a:rPr lang="ru-RU" altLang="ru-RU" sz="2000" b="1">
                <a:latin typeface="Arial" panose="020B0604020202020204" pitchFamily="34" charset="0"/>
              </a:rPr>
              <a:t> </a:t>
            </a:r>
            <a:r>
              <a:rPr lang="ru-RU" altLang="ru-RU" sz="2000" b="1">
                <a:solidFill>
                  <a:srgbClr val="CC0000"/>
                </a:solidFill>
                <a:latin typeface="Arial" panose="020B0604020202020204" pitchFamily="34" charset="0"/>
              </a:rPr>
              <a:t>сигнальная последовательность</a:t>
            </a:r>
          </a:p>
          <a:p>
            <a:pPr>
              <a:lnSpc>
                <a:spcPct val="100000"/>
              </a:lnSpc>
              <a:spcBef>
                <a:spcPct val="0"/>
              </a:spcBef>
              <a:spcAft>
                <a:spcPct val="35000"/>
              </a:spcAft>
              <a:buFont typeface="Wingdings" panose="05000000000000000000" pitchFamily="2" charset="2"/>
              <a:buChar char="Ø"/>
            </a:pPr>
            <a:r>
              <a:rPr lang="ru-RU" altLang="ru-RU" sz="2000" b="1">
                <a:solidFill>
                  <a:srgbClr val="080808"/>
                </a:solidFill>
                <a:latin typeface="Arial" panose="020B0604020202020204" pitchFamily="34" charset="0"/>
              </a:rPr>
              <a:t>Котрансляционный перенос белка: </a:t>
            </a:r>
            <a:r>
              <a:rPr lang="en-US" altLang="ru-RU" sz="2000" b="1">
                <a:solidFill>
                  <a:srgbClr val="080808"/>
                </a:solidFill>
                <a:latin typeface="Arial" panose="020B0604020202020204" pitchFamily="34" charset="0"/>
              </a:rPr>
              <a:t>N-</a:t>
            </a:r>
            <a:r>
              <a:rPr lang="ru-RU" altLang="ru-RU" sz="2000" b="1">
                <a:solidFill>
                  <a:srgbClr val="080808"/>
                </a:solidFill>
                <a:latin typeface="Arial" panose="020B0604020202020204" pitchFamily="34" charset="0"/>
              </a:rPr>
              <a:t>терминальная</a:t>
            </a:r>
            <a:r>
              <a:rPr lang="ru-RU" altLang="ru-RU" sz="2000" b="1">
                <a:latin typeface="Arial" panose="020B0604020202020204" pitchFamily="34" charset="0"/>
              </a:rPr>
              <a:t> </a:t>
            </a:r>
            <a:r>
              <a:rPr lang="ru-RU" altLang="ru-RU" sz="2000" b="1">
                <a:solidFill>
                  <a:srgbClr val="CC3300"/>
                </a:solidFill>
                <a:latin typeface="Arial" panose="020B0604020202020204" pitchFamily="34" charset="0"/>
              </a:rPr>
              <a:t>сигнальная последовательность </a:t>
            </a:r>
            <a:r>
              <a:rPr lang="ru-RU" altLang="ru-RU" sz="2000" b="1">
                <a:solidFill>
                  <a:srgbClr val="080808"/>
                </a:solidFill>
                <a:latin typeface="Arial" panose="020B0604020202020204" pitchFamily="34" charset="0"/>
              </a:rPr>
              <a:t>необходима для переноса транслирующей рибосомы к ЭР</a:t>
            </a:r>
            <a:endParaRPr lang="en-US" altLang="ru-RU" sz="2000" b="1">
              <a:solidFill>
                <a:srgbClr val="080808"/>
              </a:solidFill>
              <a:latin typeface="Arial" panose="020B0604020202020204" pitchFamily="34" charset="0"/>
            </a:endParaRPr>
          </a:p>
          <a:p>
            <a:pPr>
              <a:lnSpc>
                <a:spcPct val="100000"/>
              </a:lnSpc>
              <a:spcBef>
                <a:spcPct val="0"/>
              </a:spcBef>
              <a:spcAft>
                <a:spcPct val="35000"/>
              </a:spcAft>
              <a:buFont typeface="Wingdings" panose="05000000000000000000" pitchFamily="2" charset="2"/>
              <a:buChar char="Ø"/>
            </a:pPr>
            <a:r>
              <a:rPr lang="ru-RU" altLang="ru-RU" sz="2000" b="1">
                <a:solidFill>
                  <a:srgbClr val="080808"/>
                </a:solidFill>
                <a:latin typeface="Arial" panose="020B0604020202020204" pitchFamily="34" charset="0"/>
              </a:rPr>
              <a:t>Синтезируемый белок переносится в полость ЭР </a:t>
            </a:r>
            <a:endParaRPr lang="en-US" altLang="ru-RU" sz="2000" b="1">
              <a:solidFill>
                <a:srgbClr val="080808"/>
              </a:solidFill>
              <a:latin typeface="Arial" panose="020B0604020202020204" pitchFamily="34" charset="0"/>
            </a:endParaRPr>
          </a:p>
          <a:p>
            <a:pPr>
              <a:lnSpc>
                <a:spcPct val="100000"/>
              </a:lnSpc>
              <a:spcBef>
                <a:spcPct val="0"/>
              </a:spcBef>
              <a:spcAft>
                <a:spcPct val="35000"/>
              </a:spcAft>
              <a:buFont typeface="Wingdings" panose="05000000000000000000" pitchFamily="2" charset="2"/>
              <a:buChar char="Ø"/>
            </a:pPr>
            <a:r>
              <a:rPr lang="ru-RU" altLang="ru-RU" sz="2000" b="1">
                <a:solidFill>
                  <a:srgbClr val="080808"/>
                </a:solidFill>
                <a:latin typeface="Arial" panose="020B0604020202020204" pitchFamily="34" charset="0"/>
              </a:rPr>
              <a:t>Посттрансляционный перенос белка в митохондрии, ядро, пероксисомы и др. </a:t>
            </a:r>
          </a:p>
          <a:p>
            <a:pPr>
              <a:lnSpc>
                <a:spcPct val="100000"/>
              </a:lnSpc>
              <a:spcBef>
                <a:spcPct val="0"/>
              </a:spcBef>
              <a:spcAft>
                <a:spcPct val="35000"/>
              </a:spcAft>
              <a:buClr>
                <a:srgbClr val="000000"/>
              </a:buClr>
              <a:buFont typeface="Wingdings" panose="05000000000000000000" pitchFamily="2" charset="2"/>
              <a:buChar char="Ø"/>
            </a:pPr>
            <a:r>
              <a:rPr lang="ru-RU" altLang="ru-RU" sz="2000" b="1">
                <a:solidFill>
                  <a:srgbClr val="CC3300"/>
                </a:solidFill>
                <a:latin typeface="Arial" panose="020B0604020202020204" pitchFamily="34" charset="0"/>
              </a:rPr>
              <a:t>Сигнальная последовательность </a:t>
            </a:r>
            <a:r>
              <a:rPr lang="ru-RU" altLang="ru-RU" sz="2000" b="1">
                <a:solidFill>
                  <a:srgbClr val="080808"/>
                </a:solidFill>
                <a:latin typeface="Arial" panose="020B0604020202020204" pitchFamily="34" charset="0"/>
              </a:rPr>
              <a:t>отщепляется*</a:t>
            </a:r>
            <a:endParaRPr lang="en-US" altLang="ru-RU" sz="2000" b="1">
              <a:solidFill>
                <a:srgbClr val="080808"/>
              </a:solidFill>
              <a:latin typeface="Arial" panose="020B0604020202020204" pitchFamily="34" charset="0"/>
            </a:endParaRPr>
          </a:p>
          <a:p>
            <a:pPr eaLnBrk="1" hangingPunct="1">
              <a:lnSpc>
                <a:spcPct val="100000"/>
              </a:lnSpc>
              <a:spcBef>
                <a:spcPct val="0"/>
              </a:spcBef>
              <a:buFontTx/>
              <a:buNone/>
            </a:pPr>
            <a:r>
              <a:rPr lang="ru-RU" altLang="ru-RU" sz="1800">
                <a:solidFill>
                  <a:srgbClr val="000000"/>
                </a:solidFill>
                <a:latin typeface="Arial" panose="020B0604020202020204" pitchFamily="34" charset="0"/>
              </a:rPr>
              <a:t>* </a:t>
            </a:r>
            <a:r>
              <a:rPr lang="ru-RU" altLang="ru-RU" sz="1800">
                <a:solidFill>
                  <a:srgbClr val="080808"/>
                </a:solidFill>
                <a:latin typeface="Arial" panose="020B0604020202020204" pitchFamily="34" charset="0"/>
              </a:rPr>
              <a:t>Иногда сигнальная последовательность не отщепляется: </a:t>
            </a:r>
            <a:r>
              <a:rPr lang="en-US" altLang="ru-RU" sz="1800" b="1">
                <a:solidFill>
                  <a:srgbClr val="080808"/>
                </a:solidFill>
                <a:latin typeface="Arial" panose="020B0604020202020204" pitchFamily="34" charset="0"/>
              </a:rPr>
              <a:t>NLS,</a:t>
            </a:r>
            <a:r>
              <a:rPr lang="en-US" altLang="ru-RU" sz="1800">
                <a:solidFill>
                  <a:srgbClr val="080808"/>
                </a:solidFill>
                <a:latin typeface="Arial" panose="020B0604020202020204" pitchFamily="34" charset="0"/>
              </a:rPr>
              <a:t> </a:t>
            </a:r>
            <a:r>
              <a:rPr lang="ru-RU" altLang="ru-RU" sz="1800">
                <a:solidFill>
                  <a:srgbClr val="080808"/>
                </a:solidFill>
                <a:latin typeface="Arial" panose="020B0604020202020204" pitchFamily="34" charset="0"/>
              </a:rPr>
              <a:t>нейраминидаза.</a:t>
            </a:r>
            <a:endParaRPr lang="ru-RU" altLang="ru-RU" sz="2000" b="1">
              <a:solidFill>
                <a:srgbClr val="080808"/>
              </a:solidFill>
              <a:latin typeface="Arial" panose="020B0604020202020204" pitchFamily="34" charset="0"/>
            </a:endParaRPr>
          </a:p>
        </p:txBody>
      </p:sp>
      <p:grpSp>
        <p:nvGrpSpPr>
          <p:cNvPr id="87043" name="Group 3"/>
          <p:cNvGrpSpPr>
            <a:grpSpLocks/>
          </p:cNvGrpSpPr>
          <p:nvPr/>
        </p:nvGrpSpPr>
        <p:grpSpPr bwMode="auto">
          <a:xfrm>
            <a:off x="7397750" y="1495425"/>
            <a:ext cx="3222625" cy="1854200"/>
            <a:chOff x="143" y="2865"/>
            <a:chExt cx="2187" cy="943"/>
          </a:xfrm>
        </p:grpSpPr>
        <p:grpSp>
          <p:nvGrpSpPr>
            <p:cNvPr id="87047" name="Group 4"/>
            <p:cNvGrpSpPr>
              <a:grpSpLocks/>
            </p:cNvGrpSpPr>
            <p:nvPr/>
          </p:nvGrpSpPr>
          <p:grpSpPr bwMode="auto">
            <a:xfrm>
              <a:off x="472" y="3360"/>
              <a:ext cx="1736" cy="448"/>
              <a:chOff x="3792" y="3360"/>
              <a:chExt cx="1736" cy="448"/>
            </a:xfrm>
          </p:grpSpPr>
          <p:sp>
            <p:nvSpPr>
              <p:cNvPr id="87069" name="AutoShape 5"/>
              <p:cNvSpPr>
                <a:spLocks noChangeArrowheads="1"/>
              </p:cNvSpPr>
              <p:nvPr/>
            </p:nvSpPr>
            <p:spPr bwMode="auto">
              <a:xfrm>
                <a:off x="3792" y="3360"/>
                <a:ext cx="1736" cy="448"/>
              </a:xfrm>
              <a:prstGeom prst="roundRect">
                <a:avLst>
                  <a:gd name="adj" fmla="val 500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7070" name="AutoShape 6"/>
              <p:cNvSpPr>
                <a:spLocks noChangeArrowheads="1"/>
              </p:cNvSpPr>
              <p:nvPr/>
            </p:nvSpPr>
            <p:spPr bwMode="auto">
              <a:xfrm>
                <a:off x="3840" y="3408"/>
                <a:ext cx="1624" cy="360"/>
              </a:xfrm>
              <a:prstGeom prst="roundRect">
                <a:avLst>
                  <a:gd name="adj" fmla="val 500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grpSp>
        <p:grpSp>
          <p:nvGrpSpPr>
            <p:cNvPr id="87048" name="Group 7"/>
            <p:cNvGrpSpPr>
              <a:grpSpLocks/>
            </p:cNvGrpSpPr>
            <p:nvPr/>
          </p:nvGrpSpPr>
          <p:grpSpPr bwMode="auto">
            <a:xfrm>
              <a:off x="143" y="2865"/>
              <a:ext cx="2187" cy="907"/>
              <a:chOff x="3429" y="2865"/>
              <a:chExt cx="2187" cy="907"/>
            </a:xfrm>
          </p:grpSpPr>
          <p:sp>
            <p:nvSpPr>
              <p:cNvPr id="87049" name="Oval 8"/>
              <p:cNvSpPr>
                <a:spLocks noChangeArrowheads="1"/>
              </p:cNvSpPr>
              <p:nvPr/>
            </p:nvSpPr>
            <p:spPr bwMode="auto">
              <a:xfrm>
                <a:off x="4102" y="3229"/>
                <a:ext cx="166" cy="114"/>
              </a:xfrm>
              <a:prstGeom prst="ellipse">
                <a:avLst/>
              </a:prstGeom>
              <a:solidFill>
                <a:srgbClr val="D0F9F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7050" name="Freeform 9"/>
              <p:cNvSpPr>
                <a:spLocks/>
              </p:cNvSpPr>
              <p:nvPr/>
            </p:nvSpPr>
            <p:spPr bwMode="auto">
              <a:xfrm>
                <a:off x="3620" y="3073"/>
                <a:ext cx="1804" cy="188"/>
              </a:xfrm>
              <a:custGeom>
                <a:avLst/>
                <a:gdLst>
                  <a:gd name="T0" fmla="*/ 0 w 1804"/>
                  <a:gd name="T1" fmla="*/ 150 h 188"/>
                  <a:gd name="T2" fmla="*/ 38 w 1804"/>
                  <a:gd name="T3" fmla="*/ 122 h 188"/>
                  <a:gd name="T4" fmla="*/ 152 w 1804"/>
                  <a:gd name="T5" fmla="*/ 92 h 188"/>
                  <a:gd name="T6" fmla="*/ 320 w 1804"/>
                  <a:gd name="T7" fmla="*/ 98 h 188"/>
                  <a:gd name="T8" fmla="*/ 470 w 1804"/>
                  <a:gd name="T9" fmla="*/ 120 h 188"/>
                  <a:gd name="T10" fmla="*/ 588 w 1804"/>
                  <a:gd name="T11" fmla="*/ 134 h 188"/>
                  <a:gd name="T12" fmla="*/ 868 w 1804"/>
                  <a:gd name="T13" fmla="*/ 164 h 188"/>
                  <a:gd name="T14" fmla="*/ 968 w 1804"/>
                  <a:gd name="T15" fmla="*/ 172 h 188"/>
                  <a:gd name="T16" fmla="*/ 1008 w 1804"/>
                  <a:gd name="T17" fmla="*/ 176 h 188"/>
                  <a:gd name="T18" fmla="*/ 1144 w 1804"/>
                  <a:gd name="T19" fmla="*/ 188 h 188"/>
                  <a:gd name="T20" fmla="*/ 1336 w 1804"/>
                  <a:gd name="T21" fmla="*/ 176 h 188"/>
                  <a:gd name="T22" fmla="*/ 1674 w 1804"/>
                  <a:gd name="T23" fmla="*/ 88 h 188"/>
                  <a:gd name="T24" fmla="*/ 1730 w 1804"/>
                  <a:gd name="T25" fmla="*/ 62 h 188"/>
                  <a:gd name="T26" fmla="*/ 1754 w 1804"/>
                  <a:gd name="T27" fmla="*/ 48 h 188"/>
                  <a:gd name="T28" fmla="*/ 1766 w 1804"/>
                  <a:gd name="T29" fmla="*/ 40 h 188"/>
                  <a:gd name="T30" fmla="*/ 1768 w 1804"/>
                  <a:gd name="T31" fmla="*/ 34 h 188"/>
                  <a:gd name="T32" fmla="*/ 1780 w 1804"/>
                  <a:gd name="T33" fmla="*/ 28 h 188"/>
                  <a:gd name="T34" fmla="*/ 1800 w 1804"/>
                  <a:gd name="T35" fmla="*/ 10 h 188"/>
                  <a:gd name="T36" fmla="*/ 1804 w 1804"/>
                  <a:gd name="T37" fmla="*/ 0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804" h="188">
                    <a:moveTo>
                      <a:pt x="0" y="150"/>
                    </a:moveTo>
                    <a:cubicBezTo>
                      <a:pt x="4" y="131"/>
                      <a:pt x="22" y="127"/>
                      <a:pt x="38" y="122"/>
                    </a:cubicBezTo>
                    <a:cubicBezTo>
                      <a:pt x="75" y="108"/>
                      <a:pt x="112" y="96"/>
                      <a:pt x="152" y="92"/>
                    </a:cubicBezTo>
                    <a:cubicBezTo>
                      <a:pt x="208" y="93"/>
                      <a:pt x="264" y="94"/>
                      <a:pt x="320" y="98"/>
                    </a:cubicBezTo>
                    <a:cubicBezTo>
                      <a:pt x="369" y="110"/>
                      <a:pt x="419" y="117"/>
                      <a:pt x="470" y="120"/>
                    </a:cubicBezTo>
                    <a:cubicBezTo>
                      <a:pt x="509" y="127"/>
                      <a:pt x="547" y="132"/>
                      <a:pt x="588" y="134"/>
                    </a:cubicBezTo>
                    <a:cubicBezTo>
                      <a:pt x="681" y="143"/>
                      <a:pt x="774" y="156"/>
                      <a:pt x="868" y="164"/>
                    </a:cubicBezTo>
                    <a:cubicBezTo>
                      <a:pt x="901" y="166"/>
                      <a:pt x="934" y="169"/>
                      <a:pt x="968" y="172"/>
                    </a:cubicBezTo>
                    <a:cubicBezTo>
                      <a:pt x="981" y="173"/>
                      <a:pt x="1008" y="176"/>
                      <a:pt x="1008" y="176"/>
                    </a:cubicBezTo>
                    <a:cubicBezTo>
                      <a:pt x="1052" y="185"/>
                      <a:pt x="1098" y="186"/>
                      <a:pt x="1144" y="188"/>
                    </a:cubicBezTo>
                    <a:cubicBezTo>
                      <a:pt x="1208" y="185"/>
                      <a:pt x="1271" y="180"/>
                      <a:pt x="1336" y="176"/>
                    </a:cubicBezTo>
                    <a:cubicBezTo>
                      <a:pt x="1450" y="159"/>
                      <a:pt x="1565" y="128"/>
                      <a:pt x="1674" y="88"/>
                    </a:cubicBezTo>
                    <a:cubicBezTo>
                      <a:pt x="1692" y="80"/>
                      <a:pt x="1712" y="71"/>
                      <a:pt x="1730" y="62"/>
                    </a:cubicBezTo>
                    <a:cubicBezTo>
                      <a:pt x="1738" y="57"/>
                      <a:pt x="1744" y="51"/>
                      <a:pt x="1754" y="48"/>
                    </a:cubicBezTo>
                    <a:cubicBezTo>
                      <a:pt x="1766" y="29"/>
                      <a:pt x="1747" y="54"/>
                      <a:pt x="1766" y="40"/>
                    </a:cubicBezTo>
                    <a:cubicBezTo>
                      <a:pt x="1767" y="38"/>
                      <a:pt x="1766" y="35"/>
                      <a:pt x="1768" y="34"/>
                    </a:cubicBezTo>
                    <a:cubicBezTo>
                      <a:pt x="1771" y="30"/>
                      <a:pt x="1776" y="30"/>
                      <a:pt x="1780" y="28"/>
                    </a:cubicBezTo>
                    <a:cubicBezTo>
                      <a:pt x="1784" y="20"/>
                      <a:pt x="1792" y="12"/>
                      <a:pt x="1800" y="10"/>
                    </a:cubicBezTo>
                    <a:cubicBezTo>
                      <a:pt x="1802" y="2"/>
                      <a:pt x="1801" y="5"/>
                      <a:pt x="180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87051" name="Freeform 10"/>
              <p:cNvSpPr>
                <a:spLocks/>
              </p:cNvSpPr>
              <p:nvPr/>
            </p:nvSpPr>
            <p:spPr bwMode="auto">
              <a:xfrm>
                <a:off x="5395" y="2873"/>
                <a:ext cx="221" cy="214"/>
              </a:xfrm>
              <a:custGeom>
                <a:avLst/>
                <a:gdLst>
                  <a:gd name="T0" fmla="*/ 19 w 221"/>
                  <a:gd name="T1" fmla="*/ 214 h 214"/>
                  <a:gd name="T2" fmla="*/ 43 w 221"/>
                  <a:gd name="T3" fmla="*/ 138 h 214"/>
                  <a:gd name="T4" fmla="*/ 61 w 221"/>
                  <a:gd name="T5" fmla="*/ 150 h 214"/>
                  <a:gd name="T6" fmla="*/ 85 w 221"/>
                  <a:gd name="T7" fmla="*/ 166 h 214"/>
                  <a:gd name="T8" fmla="*/ 107 w 221"/>
                  <a:gd name="T9" fmla="*/ 156 h 214"/>
                  <a:gd name="T10" fmla="*/ 81 w 221"/>
                  <a:gd name="T11" fmla="*/ 100 h 214"/>
                  <a:gd name="T12" fmla="*/ 69 w 221"/>
                  <a:gd name="T13" fmla="*/ 82 h 214"/>
                  <a:gd name="T14" fmla="*/ 67 w 221"/>
                  <a:gd name="T15" fmla="*/ 58 h 214"/>
                  <a:gd name="T16" fmla="*/ 85 w 221"/>
                  <a:gd name="T17" fmla="*/ 68 h 214"/>
                  <a:gd name="T18" fmla="*/ 121 w 221"/>
                  <a:gd name="T19" fmla="*/ 82 h 214"/>
                  <a:gd name="T20" fmla="*/ 177 w 221"/>
                  <a:gd name="T21" fmla="*/ 106 h 214"/>
                  <a:gd name="T22" fmla="*/ 153 w 221"/>
                  <a:gd name="T23" fmla="*/ 12 h 214"/>
                  <a:gd name="T24" fmla="*/ 163 w 221"/>
                  <a:gd name="T25" fmla="*/ 0 h 214"/>
                  <a:gd name="T26" fmla="*/ 181 w 221"/>
                  <a:gd name="T27" fmla="*/ 6 h 214"/>
                  <a:gd name="T28" fmla="*/ 221 w 221"/>
                  <a:gd name="T29" fmla="*/ 8 h 2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1" h="214">
                    <a:moveTo>
                      <a:pt x="19" y="214"/>
                    </a:moveTo>
                    <a:cubicBezTo>
                      <a:pt x="21" y="115"/>
                      <a:pt x="0" y="127"/>
                      <a:pt x="43" y="138"/>
                    </a:cubicBezTo>
                    <a:cubicBezTo>
                      <a:pt x="47" y="145"/>
                      <a:pt x="52" y="147"/>
                      <a:pt x="61" y="150"/>
                    </a:cubicBezTo>
                    <a:cubicBezTo>
                      <a:pt x="67" y="156"/>
                      <a:pt x="76" y="163"/>
                      <a:pt x="85" y="166"/>
                    </a:cubicBezTo>
                    <a:cubicBezTo>
                      <a:pt x="95" y="181"/>
                      <a:pt x="102" y="168"/>
                      <a:pt x="107" y="156"/>
                    </a:cubicBezTo>
                    <a:cubicBezTo>
                      <a:pt x="104" y="128"/>
                      <a:pt x="97" y="120"/>
                      <a:pt x="81" y="100"/>
                    </a:cubicBezTo>
                    <a:cubicBezTo>
                      <a:pt x="75" y="93"/>
                      <a:pt x="75" y="88"/>
                      <a:pt x="69" y="82"/>
                    </a:cubicBezTo>
                    <a:cubicBezTo>
                      <a:pt x="63" y="66"/>
                      <a:pt x="64" y="74"/>
                      <a:pt x="67" y="58"/>
                    </a:cubicBezTo>
                    <a:cubicBezTo>
                      <a:pt x="72" y="65"/>
                      <a:pt x="75" y="65"/>
                      <a:pt x="85" y="68"/>
                    </a:cubicBezTo>
                    <a:cubicBezTo>
                      <a:pt x="95" y="75"/>
                      <a:pt x="109" y="77"/>
                      <a:pt x="121" y="82"/>
                    </a:cubicBezTo>
                    <a:cubicBezTo>
                      <a:pt x="140" y="90"/>
                      <a:pt x="156" y="99"/>
                      <a:pt x="177" y="106"/>
                    </a:cubicBezTo>
                    <a:cubicBezTo>
                      <a:pt x="188" y="88"/>
                      <a:pt x="169" y="28"/>
                      <a:pt x="153" y="12"/>
                    </a:cubicBezTo>
                    <a:cubicBezTo>
                      <a:pt x="154" y="5"/>
                      <a:pt x="153" y="0"/>
                      <a:pt x="163" y="0"/>
                    </a:cubicBezTo>
                    <a:cubicBezTo>
                      <a:pt x="180" y="0"/>
                      <a:pt x="169" y="5"/>
                      <a:pt x="181" y="6"/>
                    </a:cubicBezTo>
                    <a:cubicBezTo>
                      <a:pt x="210" y="8"/>
                      <a:pt x="196" y="8"/>
                      <a:pt x="221" y="8"/>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87052" name="Freeform 11"/>
              <p:cNvSpPr>
                <a:spLocks/>
              </p:cNvSpPr>
              <p:nvPr/>
            </p:nvSpPr>
            <p:spPr bwMode="auto">
              <a:xfrm>
                <a:off x="3708" y="3326"/>
                <a:ext cx="82" cy="44"/>
              </a:xfrm>
              <a:custGeom>
                <a:avLst/>
                <a:gdLst>
                  <a:gd name="T0" fmla="*/ 82 w 82"/>
                  <a:gd name="T1" fmla="*/ 3 h 44"/>
                  <a:gd name="T2" fmla="*/ 42 w 82"/>
                  <a:gd name="T3" fmla="*/ 7 h 44"/>
                  <a:gd name="T4" fmla="*/ 36 w 82"/>
                  <a:gd name="T5" fmla="*/ 11 h 44"/>
                  <a:gd name="T6" fmla="*/ 34 w 82"/>
                  <a:gd name="T7" fmla="*/ 17 h 44"/>
                  <a:gd name="T8" fmla="*/ 14 w 82"/>
                  <a:gd name="T9" fmla="*/ 29 h 44"/>
                  <a:gd name="T10" fmla="*/ 0 w 82"/>
                  <a:gd name="T11" fmla="*/ 43 h 44"/>
                  <a:gd name="T12" fmla="*/ 14 w 82"/>
                  <a:gd name="T13" fmla="*/ 41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 h="44">
                    <a:moveTo>
                      <a:pt x="82" y="3"/>
                    </a:moveTo>
                    <a:cubicBezTo>
                      <a:pt x="67" y="0"/>
                      <a:pt x="56" y="4"/>
                      <a:pt x="42" y="7"/>
                    </a:cubicBezTo>
                    <a:cubicBezTo>
                      <a:pt x="40" y="8"/>
                      <a:pt x="37" y="9"/>
                      <a:pt x="36" y="11"/>
                    </a:cubicBezTo>
                    <a:cubicBezTo>
                      <a:pt x="34" y="12"/>
                      <a:pt x="35" y="15"/>
                      <a:pt x="34" y="17"/>
                    </a:cubicBezTo>
                    <a:cubicBezTo>
                      <a:pt x="29" y="21"/>
                      <a:pt x="20" y="25"/>
                      <a:pt x="14" y="29"/>
                    </a:cubicBezTo>
                    <a:cubicBezTo>
                      <a:pt x="9" y="36"/>
                      <a:pt x="4" y="35"/>
                      <a:pt x="0" y="43"/>
                    </a:cubicBezTo>
                    <a:cubicBezTo>
                      <a:pt x="4" y="44"/>
                      <a:pt x="14" y="41"/>
                      <a:pt x="14" y="41"/>
                    </a:cubicBezTo>
                  </a:path>
                </a:pathLst>
              </a:custGeom>
              <a:noFill/>
              <a:ln w="28575" cmpd="sng">
                <a:solidFill>
                  <a:srgbClr val="EB0E0B"/>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87053" name="Freeform 12"/>
              <p:cNvSpPr>
                <a:spLocks/>
              </p:cNvSpPr>
              <p:nvPr/>
            </p:nvSpPr>
            <p:spPr bwMode="auto">
              <a:xfrm>
                <a:off x="4065" y="3497"/>
                <a:ext cx="65" cy="88"/>
              </a:xfrm>
              <a:custGeom>
                <a:avLst/>
                <a:gdLst>
                  <a:gd name="T0" fmla="*/ 65 w 65"/>
                  <a:gd name="T1" fmla="*/ 0 h 88"/>
                  <a:gd name="T2" fmla="*/ 29 w 65"/>
                  <a:gd name="T3" fmla="*/ 26 h 88"/>
                  <a:gd name="T4" fmla="*/ 35 w 65"/>
                  <a:gd name="T5" fmla="*/ 48 h 88"/>
                  <a:gd name="T6" fmla="*/ 13 w 65"/>
                  <a:gd name="T7" fmla="*/ 68 h 88"/>
                  <a:gd name="T8" fmla="*/ 9 w 65"/>
                  <a:gd name="T9" fmla="*/ 84 h 88"/>
                  <a:gd name="T10" fmla="*/ 5 w 65"/>
                  <a:gd name="T11" fmla="*/ 88 h 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88">
                    <a:moveTo>
                      <a:pt x="65" y="0"/>
                    </a:moveTo>
                    <a:cubicBezTo>
                      <a:pt x="47" y="2"/>
                      <a:pt x="38" y="12"/>
                      <a:pt x="29" y="26"/>
                    </a:cubicBezTo>
                    <a:cubicBezTo>
                      <a:pt x="31" y="33"/>
                      <a:pt x="35" y="48"/>
                      <a:pt x="35" y="48"/>
                    </a:cubicBezTo>
                    <a:cubicBezTo>
                      <a:pt x="31" y="58"/>
                      <a:pt x="23" y="64"/>
                      <a:pt x="13" y="68"/>
                    </a:cubicBezTo>
                    <a:cubicBezTo>
                      <a:pt x="11" y="73"/>
                      <a:pt x="13" y="80"/>
                      <a:pt x="9" y="84"/>
                    </a:cubicBezTo>
                    <a:cubicBezTo>
                      <a:pt x="2" y="88"/>
                      <a:pt x="0" y="88"/>
                      <a:pt x="5" y="88"/>
                    </a:cubicBezTo>
                  </a:path>
                </a:pathLst>
              </a:custGeom>
              <a:noFill/>
              <a:ln w="28575" cmpd="sng">
                <a:solidFill>
                  <a:srgbClr val="EB0E0B"/>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87054" name="Freeform 13"/>
              <p:cNvSpPr>
                <a:spLocks/>
              </p:cNvSpPr>
              <p:nvPr/>
            </p:nvSpPr>
            <p:spPr bwMode="auto">
              <a:xfrm>
                <a:off x="4347" y="3567"/>
                <a:ext cx="119" cy="58"/>
              </a:xfrm>
              <a:custGeom>
                <a:avLst/>
                <a:gdLst>
                  <a:gd name="T0" fmla="*/ 119 w 119"/>
                  <a:gd name="T1" fmla="*/ 12 h 58"/>
                  <a:gd name="T2" fmla="*/ 33 w 119"/>
                  <a:gd name="T3" fmla="*/ 44 h 58"/>
                  <a:gd name="T4" fmla="*/ 31 w 119"/>
                  <a:gd name="T5" fmla="*/ 36 h 58"/>
                  <a:gd name="T6" fmla="*/ 29 w 119"/>
                  <a:gd name="T7" fmla="*/ 42 h 58"/>
                  <a:gd name="T8" fmla="*/ 17 w 119"/>
                  <a:gd name="T9" fmla="*/ 46 h 58"/>
                  <a:gd name="T10" fmla="*/ 15 w 119"/>
                  <a:gd name="T11" fmla="*/ 56 h 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9" h="58">
                    <a:moveTo>
                      <a:pt x="119" y="12"/>
                    </a:moveTo>
                    <a:cubicBezTo>
                      <a:pt x="95" y="0"/>
                      <a:pt x="55" y="36"/>
                      <a:pt x="33" y="44"/>
                    </a:cubicBezTo>
                    <a:cubicBezTo>
                      <a:pt x="32" y="41"/>
                      <a:pt x="33" y="37"/>
                      <a:pt x="31" y="36"/>
                    </a:cubicBezTo>
                    <a:cubicBezTo>
                      <a:pt x="29" y="35"/>
                      <a:pt x="30" y="40"/>
                      <a:pt x="29" y="42"/>
                    </a:cubicBezTo>
                    <a:cubicBezTo>
                      <a:pt x="25" y="44"/>
                      <a:pt x="17" y="46"/>
                      <a:pt x="17" y="46"/>
                    </a:cubicBezTo>
                    <a:cubicBezTo>
                      <a:pt x="8" y="58"/>
                      <a:pt x="0" y="56"/>
                      <a:pt x="15" y="56"/>
                    </a:cubicBezTo>
                  </a:path>
                </a:pathLst>
              </a:custGeom>
              <a:noFill/>
              <a:ln w="28575" cmpd="sng">
                <a:solidFill>
                  <a:srgbClr val="EB0E0B"/>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87055" name="Oval 14"/>
              <p:cNvSpPr>
                <a:spLocks noChangeArrowheads="1"/>
              </p:cNvSpPr>
              <p:nvPr/>
            </p:nvSpPr>
            <p:spPr bwMode="auto">
              <a:xfrm>
                <a:off x="3794" y="3085"/>
                <a:ext cx="114" cy="76"/>
              </a:xfrm>
              <a:prstGeom prst="ellipse">
                <a:avLst/>
              </a:prstGeom>
              <a:solidFill>
                <a:srgbClr val="D0F9F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7056" name="Oval 15"/>
              <p:cNvSpPr>
                <a:spLocks noChangeArrowheads="1"/>
              </p:cNvSpPr>
              <p:nvPr/>
            </p:nvSpPr>
            <p:spPr bwMode="auto">
              <a:xfrm>
                <a:off x="4142" y="3149"/>
                <a:ext cx="114" cy="76"/>
              </a:xfrm>
              <a:prstGeom prst="ellipse">
                <a:avLst/>
              </a:prstGeom>
              <a:solidFill>
                <a:srgbClr val="D0F9F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7057" name="Oval 16"/>
              <p:cNvSpPr>
                <a:spLocks noChangeArrowheads="1"/>
              </p:cNvSpPr>
              <p:nvPr/>
            </p:nvSpPr>
            <p:spPr bwMode="auto">
              <a:xfrm>
                <a:off x="4582" y="3171"/>
                <a:ext cx="114" cy="76"/>
              </a:xfrm>
              <a:prstGeom prst="ellipse">
                <a:avLst/>
              </a:prstGeom>
              <a:solidFill>
                <a:srgbClr val="D0F9F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7058" name="Oval 17"/>
              <p:cNvSpPr>
                <a:spLocks noChangeArrowheads="1"/>
              </p:cNvSpPr>
              <p:nvPr/>
            </p:nvSpPr>
            <p:spPr bwMode="auto">
              <a:xfrm>
                <a:off x="4944" y="3159"/>
                <a:ext cx="114" cy="76"/>
              </a:xfrm>
              <a:prstGeom prst="ellipse">
                <a:avLst/>
              </a:prstGeom>
              <a:solidFill>
                <a:srgbClr val="D0F9F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7059" name="Oval 18"/>
              <p:cNvSpPr>
                <a:spLocks noChangeArrowheads="1"/>
              </p:cNvSpPr>
              <p:nvPr/>
            </p:nvSpPr>
            <p:spPr bwMode="auto">
              <a:xfrm>
                <a:off x="5204" y="2865"/>
                <a:ext cx="114" cy="76"/>
              </a:xfrm>
              <a:prstGeom prst="ellipse">
                <a:avLst/>
              </a:prstGeom>
              <a:solidFill>
                <a:srgbClr val="D0F9F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7060" name="Oval 19"/>
              <p:cNvSpPr>
                <a:spLocks noChangeArrowheads="1"/>
              </p:cNvSpPr>
              <p:nvPr/>
            </p:nvSpPr>
            <p:spPr bwMode="auto">
              <a:xfrm>
                <a:off x="3752" y="3171"/>
                <a:ext cx="166" cy="114"/>
              </a:xfrm>
              <a:prstGeom prst="ellipse">
                <a:avLst/>
              </a:prstGeom>
              <a:solidFill>
                <a:srgbClr val="D0F9F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7061" name="Oval 20"/>
              <p:cNvSpPr>
                <a:spLocks noChangeArrowheads="1"/>
              </p:cNvSpPr>
              <p:nvPr/>
            </p:nvSpPr>
            <p:spPr bwMode="auto">
              <a:xfrm>
                <a:off x="4536" y="3249"/>
                <a:ext cx="166" cy="114"/>
              </a:xfrm>
              <a:prstGeom prst="ellipse">
                <a:avLst/>
              </a:prstGeom>
              <a:solidFill>
                <a:srgbClr val="D0F9F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7062" name="Oval 21"/>
              <p:cNvSpPr>
                <a:spLocks noChangeArrowheads="1"/>
              </p:cNvSpPr>
              <p:nvPr/>
            </p:nvSpPr>
            <p:spPr bwMode="auto">
              <a:xfrm>
                <a:off x="4950" y="3235"/>
                <a:ext cx="166" cy="114"/>
              </a:xfrm>
              <a:prstGeom prst="ellipse">
                <a:avLst/>
              </a:prstGeom>
              <a:solidFill>
                <a:srgbClr val="D0F9F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7063" name="Oval 22"/>
              <p:cNvSpPr>
                <a:spLocks noChangeArrowheads="1"/>
              </p:cNvSpPr>
              <p:nvPr/>
            </p:nvSpPr>
            <p:spPr bwMode="auto">
              <a:xfrm>
                <a:off x="5400" y="3189"/>
                <a:ext cx="166" cy="114"/>
              </a:xfrm>
              <a:prstGeom prst="ellipse">
                <a:avLst/>
              </a:prstGeom>
              <a:solidFill>
                <a:srgbClr val="D0F9F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latin typeface="Arial" panose="020B0604020202020204" pitchFamily="34" charset="0"/>
                </a:endParaRPr>
              </a:p>
            </p:txBody>
          </p:sp>
          <p:sp>
            <p:nvSpPr>
              <p:cNvPr id="87064" name="Freeform 23"/>
              <p:cNvSpPr>
                <a:spLocks/>
              </p:cNvSpPr>
              <p:nvPr/>
            </p:nvSpPr>
            <p:spPr bwMode="auto">
              <a:xfrm>
                <a:off x="3790" y="3175"/>
                <a:ext cx="70" cy="149"/>
              </a:xfrm>
              <a:custGeom>
                <a:avLst/>
                <a:gdLst>
                  <a:gd name="T0" fmla="*/ 70 w 70"/>
                  <a:gd name="T1" fmla="*/ 0 h 149"/>
                  <a:gd name="T2" fmla="*/ 56 w 70"/>
                  <a:gd name="T3" fmla="*/ 4 h 149"/>
                  <a:gd name="T4" fmla="*/ 44 w 70"/>
                  <a:gd name="T5" fmla="*/ 12 h 149"/>
                  <a:gd name="T6" fmla="*/ 40 w 70"/>
                  <a:gd name="T7" fmla="*/ 46 h 149"/>
                  <a:gd name="T8" fmla="*/ 36 w 70"/>
                  <a:gd name="T9" fmla="*/ 80 h 149"/>
                  <a:gd name="T10" fmla="*/ 10 w 70"/>
                  <a:gd name="T11" fmla="*/ 92 h 149"/>
                  <a:gd name="T12" fmla="*/ 14 w 70"/>
                  <a:gd name="T13" fmla="*/ 122 h 149"/>
                  <a:gd name="T14" fmla="*/ 18 w 70"/>
                  <a:gd name="T15" fmla="*/ 134 h 149"/>
                  <a:gd name="T16" fmla="*/ 0 w 70"/>
                  <a:gd name="T17" fmla="*/ 138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149">
                    <a:moveTo>
                      <a:pt x="70" y="0"/>
                    </a:moveTo>
                    <a:cubicBezTo>
                      <a:pt x="68" y="0"/>
                      <a:pt x="58" y="2"/>
                      <a:pt x="56" y="4"/>
                    </a:cubicBezTo>
                    <a:cubicBezTo>
                      <a:pt x="51" y="6"/>
                      <a:pt x="44" y="12"/>
                      <a:pt x="44" y="12"/>
                    </a:cubicBezTo>
                    <a:cubicBezTo>
                      <a:pt x="35" y="24"/>
                      <a:pt x="38" y="27"/>
                      <a:pt x="40" y="46"/>
                    </a:cubicBezTo>
                    <a:cubicBezTo>
                      <a:pt x="38" y="57"/>
                      <a:pt x="38" y="68"/>
                      <a:pt x="36" y="80"/>
                    </a:cubicBezTo>
                    <a:cubicBezTo>
                      <a:pt x="33" y="89"/>
                      <a:pt x="10" y="92"/>
                      <a:pt x="10" y="92"/>
                    </a:cubicBezTo>
                    <a:cubicBezTo>
                      <a:pt x="6" y="102"/>
                      <a:pt x="10" y="112"/>
                      <a:pt x="14" y="122"/>
                    </a:cubicBezTo>
                    <a:cubicBezTo>
                      <a:pt x="15" y="126"/>
                      <a:pt x="18" y="134"/>
                      <a:pt x="18" y="134"/>
                    </a:cubicBezTo>
                    <a:cubicBezTo>
                      <a:pt x="13" y="137"/>
                      <a:pt x="0" y="149"/>
                      <a:pt x="0" y="138"/>
                    </a:cubicBezTo>
                  </a:path>
                </a:pathLst>
              </a:custGeom>
              <a:noFill/>
              <a:ln w="28575" cmpd="sng">
                <a:solidFill>
                  <a:srgbClr val="1D1D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87065" name="Freeform 24"/>
              <p:cNvSpPr>
                <a:spLocks/>
              </p:cNvSpPr>
              <p:nvPr/>
            </p:nvSpPr>
            <p:spPr bwMode="auto">
              <a:xfrm>
                <a:off x="4132" y="3219"/>
                <a:ext cx="70" cy="266"/>
              </a:xfrm>
              <a:custGeom>
                <a:avLst/>
                <a:gdLst>
                  <a:gd name="T0" fmla="*/ 70 w 70"/>
                  <a:gd name="T1" fmla="*/ 0 h 266"/>
                  <a:gd name="T2" fmla="*/ 52 w 70"/>
                  <a:gd name="T3" fmla="*/ 10 h 266"/>
                  <a:gd name="T4" fmla="*/ 50 w 70"/>
                  <a:gd name="T5" fmla="*/ 16 h 266"/>
                  <a:gd name="T6" fmla="*/ 46 w 70"/>
                  <a:gd name="T7" fmla="*/ 22 h 266"/>
                  <a:gd name="T8" fmla="*/ 42 w 70"/>
                  <a:gd name="T9" fmla="*/ 34 h 266"/>
                  <a:gd name="T10" fmla="*/ 26 w 70"/>
                  <a:gd name="T11" fmla="*/ 112 h 266"/>
                  <a:gd name="T12" fmla="*/ 50 w 70"/>
                  <a:gd name="T13" fmla="*/ 146 h 266"/>
                  <a:gd name="T14" fmla="*/ 26 w 70"/>
                  <a:gd name="T15" fmla="*/ 174 h 266"/>
                  <a:gd name="T16" fmla="*/ 32 w 70"/>
                  <a:gd name="T17" fmla="*/ 208 h 266"/>
                  <a:gd name="T18" fmla="*/ 18 w 70"/>
                  <a:gd name="T19" fmla="*/ 236 h 266"/>
                  <a:gd name="T20" fmla="*/ 8 w 70"/>
                  <a:gd name="T21" fmla="*/ 254 h 266"/>
                  <a:gd name="T22" fmla="*/ 4 w 70"/>
                  <a:gd name="T23" fmla="*/ 266 h 266"/>
                  <a:gd name="T24" fmla="*/ 0 w 70"/>
                  <a:gd name="T25" fmla="*/ 260 h 2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266">
                    <a:moveTo>
                      <a:pt x="70" y="0"/>
                    </a:moveTo>
                    <a:cubicBezTo>
                      <a:pt x="63" y="4"/>
                      <a:pt x="58" y="5"/>
                      <a:pt x="52" y="10"/>
                    </a:cubicBezTo>
                    <a:cubicBezTo>
                      <a:pt x="51" y="12"/>
                      <a:pt x="50" y="14"/>
                      <a:pt x="50" y="16"/>
                    </a:cubicBezTo>
                    <a:cubicBezTo>
                      <a:pt x="48" y="18"/>
                      <a:pt x="46" y="19"/>
                      <a:pt x="46" y="22"/>
                    </a:cubicBezTo>
                    <a:cubicBezTo>
                      <a:pt x="44" y="25"/>
                      <a:pt x="42" y="34"/>
                      <a:pt x="42" y="34"/>
                    </a:cubicBezTo>
                    <a:cubicBezTo>
                      <a:pt x="40" y="98"/>
                      <a:pt x="56" y="91"/>
                      <a:pt x="26" y="112"/>
                    </a:cubicBezTo>
                    <a:cubicBezTo>
                      <a:pt x="30" y="125"/>
                      <a:pt x="37" y="137"/>
                      <a:pt x="50" y="146"/>
                    </a:cubicBezTo>
                    <a:cubicBezTo>
                      <a:pt x="55" y="161"/>
                      <a:pt x="38" y="169"/>
                      <a:pt x="26" y="174"/>
                    </a:cubicBezTo>
                    <a:cubicBezTo>
                      <a:pt x="27" y="185"/>
                      <a:pt x="29" y="196"/>
                      <a:pt x="32" y="208"/>
                    </a:cubicBezTo>
                    <a:cubicBezTo>
                      <a:pt x="30" y="228"/>
                      <a:pt x="34" y="230"/>
                      <a:pt x="18" y="236"/>
                    </a:cubicBezTo>
                    <a:cubicBezTo>
                      <a:pt x="14" y="241"/>
                      <a:pt x="10" y="248"/>
                      <a:pt x="8" y="254"/>
                    </a:cubicBezTo>
                    <a:cubicBezTo>
                      <a:pt x="6" y="257"/>
                      <a:pt x="4" y="266"/>
                      <a:pt x="4" y="266"/>
                    </a:cubicBezTo>
                    <a:cubicBezTo>
                      <a:pt x="2" y="264"/>
                      <a:pt x="0" y="260"/>
                      <a:pt x="0" y="260"/>
                    </a:cubicBezTo>
                  </a:path>
                </a:pathLst>
              </a:custGeom>
              <a:noFill/>
              <a:ln w="28575" cmpd="sng">
                <a:solidFill>
                  <a:srgbClr val="1D1D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87066" name="Freeform 25"/>
              <p:cNvSpPr>
                <a:spLocks/>
              </p:cNvSpPr>
              <p:nvPr/>
            </p:nvSpPr>
            <p:spPr bwMode="auto">
              <a:xfrm>
                <a:off x="4558" y="3250"/>
                <a:ext cx="72" cy="349"/>
              </a:xfrm>
              <a:custGeom>
                <a:avLst/>
                <a:gdLst>
                  <a:gd name="T0" fmla="*/ 72 w 72"/>
                  <a:gd name="T1" fmla="*/ 13 h 349"/>
                  <a:gd name="T2" fmla="*/ 54 w 72"/>
                  <a:gd name="T3" fmla="*/ 23 h 349"/>
                  <a:gd name="T4" fmla="*/ 50 w 72"/>
                  <a:gd name="T5" fmla="*/ 53 h 349"/>
                  <a:gd name="T6" fmla="*/ 22 w 72"/>
                  <a:gd name="T7" fmla="*/ 119 h 349"/>
                  <a:gd name="T8" fmla="*/ 66 w 72"/>
                  <a:gd name="T9" fmla="*/ 193 h 349"/>
                  <a:gd name="T10" fmla="*/ 38 w 72"/>
                  <a:gd name="T11" fmla="*/ 207 h 349"/>
                  <a:gd name="T12" fmla="*/ 48 w 72"/>
                  <a:gd name="T13" fmla="*/ 273 h 349"/>
                  <a:gd name="T14" fmla="*/ 42 w 72"/>
                  <a:gd name="T15" fmla="*/ 299 h 349"/>
                  <a:gd name="T16" fmla="*/ 46 w 72"/>
                  <a:gd name="T17" fmla="*/ 305 h 349"/>
                  <a:gd name="T18" fmla="*/ 40 w 72"/>
                  <a:gd name="T19" fmla="*/ 309 h 349"/>
                  <a:gd name="T20" fmla="*/ 0 w 72"/>
                  <a:gd name="T21" fmla="*/ 349 h 3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 h="349">
                    <a:moveTo>
                      <a:pt x="72" y="13"/>
                    </a:moveTo>
                    <a:cubicBezTo>
                      <a:pt x="67" y="0"/>
                      <a:pt x="59" y="17"/>
                      <a:pt x="54" y="23"/>
                    </a:cubicBezTo>
                    <a:cubicBezTo>
                      <a:pt x="48" y="40"/>
                      <a:pt x="56" y="13"/>
                      <a:pt x="50" y="53"/>
                    </a:cubicBezTo>
                    <a:cubicBezTo>
                      <a:pt x="46" y="74"/>
                      <a:pt x="34" y="100"/>
                      <a:pt x="22" y="119"/>
                    </a:cubicBezTo>
                    <a:cubicBezTo>
                      <a:pt x="27" y="145"/>
                      <a:pt x="46" y="173"/>
                      <a:pt x="66" y="193"/>
                    </a:cubicBezTo>
                    <a:cubicBezTo>
                      <a:pt x="70" y="205"/>
                      <a:pt x="48" y="203"/>
                      <a:pt x="38" y="207"/>
                    </a:cubicBezTo>
                    <a:cubicBezTo>
                      <a:pt x="24" y="226"/>
                      <a:pt x="28" y="259"/>
                      <a:pt x="48" y="273"/>
                    </a:cubicBezTo>
                    <a:cubicBezTo>
                      <a:pt x="46" y="282"/>
                      <a:pt x="44" y="290"/>
                      <a:pt x="42" y="299"/>
                    </a:cubicBezTo>
                    <a:cubicBezTo>
                      <a:pt x="43" y="301"/>
                      <a:pt x="46" y="302"/>
                      <a:pt x="46" y="305"/>
                    </a:cubicBezTo>
                    <a:cubicBezTo>
                      <a:pt x="45" y="307"/>
                      <a:pt x="41" y="307"/>
                      <a:pt x="40" y="309"/>
                    </a:cubicBezTo>
                    <a:cubicBezTo>
                      <a:pt x="31" y="318"/>
                      <a:pt x="15" y="349"/>
                      <a:pt x="0" y="349"/>
                    </a:cubicBezTo>
                  </a:path>
                </a:pathLst>
              </a:custGeom>
              <a:noFill/>
              <a:ln w="28575" cmpd="sng">
                <a:solidFill>
                  <a:srgbClr val="1D1D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87067" name="Freeform 26"/>
              <p:cNvSpPr>
                <a:spLocks/>
              </p:cNvSpPr>
              <p:nvPr/>
            </p:nvSpPr>
            <p:spPr bwMode="auto">
              <a:xfrm>
                <a:off x="4860" y="3504"/>
                <a:ext cx="233" cy="147"/>
              </a:xfrm>
              <a:custGeom>
                <a:avLst/>
                <a:gdLst>
                  <a:gd name="T0" fmla="*/ 212 w 233"/>
                  <a:gd name="T1" fmla="*/ 11 h 147"/>
                  <a:gd name="T2" fmla="*/ 172 w 233"/>
                  <a:gd name="T3" fmla="*/ 3 h 147"/>
                  <a:gd name="T4" fmla="*/ 122 w 233"/>
                  <a:gd name="T5" fmla="*/ 17 h 147"/>
                  <a:gd name="T6" fmla="*/ 96 w 233"/>
                  <a:gd name="T7" fmla="*/ 41 h 147"/>
                  <a:gd name="T8" fmla="*/ 104 w 233"/>
                  <a:gd name="T9" fmla="*/ 95 h 147"/>
                  <a:gd name="T10" fmla="*/ 70 w 233"/>
                  <a:gd name="T11" fmla="*/ 107 h 147"/>
                  <a:gd name="T12" fmla="*/ 44 w 233"/>
                  <a:gd name="T13" fmla="*/ 95 h 147"/>
                  <a:gd name="T14" fmla="*/ 78 w 233"/>
                  <a:gd name="T15" fmla="*/ 57 h 147"/>
                  <a:gd name="T16" fmla="*/ 126 w 233"/>
                  <a:gd name="T17" fmla="*/ 67 h 147"/>
                  <a:gd name="T18" fmla="*/ 142 w 233"/>
                  <a:gd name="T19" fmla="*/ 101 h 147"/>
                  <a:gd name="T20" fmla="*/ 164 w 233"/>
                  <a:gd name="T21" fmla="*/ 111 h 147"/>
                  <a:gd name="T22" fmla="*/ 202 w 233"/>
                  <a:gd name="T23" fmla="*/ 109 h 147"/>
                  <a:gd name="T24" fmla="*/ 218 w 233"/>
                  <a:gd name="T25" fmla="*/ 101 h 147"/>
                  <a:gd name="T26" fmla="*/ 232 w 233"/>
                  <a:gd name="T27" fmla="*/ 75 h 147"/>
                  <a:gd name="T28" fmla="*/ 218 w 233"/>
                  <a:gd name="T29" fmla="*/ 25 h 147"/>
                  <a:gd name="T30" fmla="*/ 192 w 233"/>
                  <a:gd name="T31" fmla="*/ 31 h 147"/>
                  <a:gd name="T32" fmla="*/ 166 w 233"/>
                  <a:gd name="T33" fmla="*/ 59 h 147"/>
                  <a:gd name="T34" fmla="*/ 146 w 233"/>
                  <a:gd name="T35" fmla="*/ 111 h 147"/>
                  <a:gd name="T36" fmla="*/ 140 w 233"/>
                  <a:gd name="T37" fmla="*/ 133 h 147"/>
                  <a:gd name="T38" fmla="*/ 110 w 233"/>
                  <a:gd name="T39" fmla="*/ 147 h 147"/>
                  <a:gd name="T40" fmla="*/ 72 w 233"/>
                  <a:gd name="T41" fmla="*/ 131 h 147"/>
                  <a:gd name="T42" fmla="*/ 88 w 233"/>
                  <a:gd name="T43" fmla="*/ 103 h 147"/>
                  <a:gd name="T44" fmla="*/ 102 w 233"/>
                  <a:gd name="T45" fmla="*/ 89 h 147"/>
                  <a:gd name="T46" fmla="*/ 114 w 233"/>
                  <a:gd name="T47" fmla="*/ 67 h 147"/>
                  <a:gd name="T48" fmla="*/ 126 w 233"/>
                  <a:gd name="T49" fmla="*/ 55 h 147"/>
                  <a:gd name="T50" fmla="*/ 106 w 233"/>
                  <a:gd name="T51" fmla="*/ 13 h 147"/>
                  <a:gd name="T52" fmla="*/ 16 w 233"/>
                  <a:gd name="T53" fmla="*/ 21 h 147"/>
                  <a:gd name="T54" fmla="*/ 4 w 233"/>
                  <a:gd name="T55" fmla="*/ 33 h 147"/>
                  <a:gd name="T56" fmla="*/ 0 w 233"/>
                  <a:gd name="T57" fmla="*/ 45 h 147"/>
                  <a:gd name="T58" fmla="*/ 12 w 233"/>
                  <a:gd name="T59" fmla="*/ 53 h 14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33" h="147">
                    <a:moveTo>
                      <a:pt x="212" y="11"/>
                    </a:moveTo>
                    <a:cubicBezTo>
                      <a:pt x="195" y="0"/>
                      <a:pt x="191" y="0"/>
                      <a:pt x="172" y="3"/>
                    </a:cubicBezTo>
                    <a:cubicBezTo>
                      <a:pt x="155" y="9"/>
                      <a:pt x="139" y="13"/>
                      <a:pt x="122" y="17"/>
                    </a:cubicBezTo>
                    <a:cubicBezTo>
                      <a:pt x="110" y="22"/>
                      <a:pt x="103" y="31"/>
                      <a:pt x="96" y="41"/>
                    </a:cubicBezTo>
                    <a:cubicBezTo>
                      <a:pt x="90" y="61"/>
                      <a:pt x="98" y="74"/>
                      <a:pt x="104" y="95"/>
                    </a:cubicBezTo>
                    <a:cubicBezTo>
                      <a:pt x="94" y="104"/>
                      <a:pt x="82" y="103"/>
                      <a:pt x="70" y="107"/>
                    </a:cubicBezTo>
                    <a:cubicBezTo>
                      <a:pt x="56" y="105"/>
                      <a:pt x="48" y="108"/>
                      <a:pt x="44" y="95"/>
                    </a:cubicBezTo>
                    <a:cubicBezTo>
                      <a:pt x="47" y="72"/>
                      <a:pt x="55" y="62"/>
                      <a:pt x="78" y="57"/>
                    </a:cubicBezTo>
                    <a:cubicBezTo>
                      <a:pt x="94" y="59"/>
                      <a:pt x="109" y="63"/>
                      <a:pt x="126" y="67"/>
                    </a:cubicBezTo>
                    <a:cubicBezTo>
                      <a:pt x="137" y="74"/>
                      <a:pt x="134" y="89"/>
                      <a:pt x="142" y="101"/>
                    </a:cubicBezTo>
                    <a:cubicBezTo>
                      <a:pt x="146" y="107"/>
                      <a:pt x="164" y="111"/>
                      <a:pt x="164" y="111"/>
                    </a:cubicBezTo>
                    <a:cubicBezTo>
                      <a:pt x="176" y="110"/>
                      <a:pt x="189" y="111"/>
                      <a:pt x="202" y="109"/>
                    </a:cubicBezTo>
                    <a:cubicBezTo>
                      <a:pt x="207" y="107"/>
                      <a:pt x="218" y="101"/>
                      <a:pt x="218" y="101"/>
                    </a:cubicBezTo>
                    <a:cubicBezTo>
                      <a:pt x="223" y="92"/>
                      <a:pt x="228" y="84"/>
                      <a:pt x="232" y="75"/>
                    </a:cubicBezTo>
                    <a:cubicBezTo>
                      <a:pt x="230" y="49"/>
                      <a:pt x="233" y="40"/>
                      <a:pt x="218" y="25"/>
                    </a:cubicBezTo>
                    <a:cubicBezTo>
                      <a:pt x="209" y="26"/>
                      <a:pt x="192" y="31"/>
                      <a:pt x="192" y="31"/>
                    </a:cubicBezTo>
                    <a:cubicBezTo>
                      <a:pt x="183" y="39"/>
                      <a:pt x="170" y="46"/>
                      <a:pt x="166" y="59"/>
                    </a:cubicBezTo>
                    <a:cubicBezTo>
                      <a:pt x="160" y="76"/>
                      <a:pt x="154" y="94"/>
                      <a:pt x="146" y="111"/>
                    </a:cubicBezTo>
                    <a:cubicBezTo>
                      <a:pt x="142" y="117"/>
                      <a:pt x="144" y="128"/>
                      <a:pt x="140" y="133"/>
                    </a:cubicBezTo>
                    <a:cubicBezTo>
                      <a:pt x="132" y="140"/>
                      <a:pt x="119" y="143"/>
                      <a:pt x="110" y="147"/>
                    </a:cubicBezTo>
                    <a:cubicBezTo>
                      <a:pt x="93" y="144"/>
                      <a:pt x="86" y="134"/>
                      <a:pt x="72" y="131"/>
                    </a:cubicBezTo>
                    <a:cubicBezTo>
                      <a:pt x="74" y="121"/>
                      <a:pt x="81" y="109"/>
                      <a:pt x="88" y="103"/>
                    </a:cubicBezTo>
                    <a:cubicBezTo>
                      <a:pt x="92" y="98"/>
                      <a:pt x="102" y="89"/>
                      <a:pt x="102" y="89"/>
                    </a:cubicBezTo>
                    <a:cubicBezTo>
                      <a:pt x="104" y="81"/>
                      <a:pt x="109" y="72"/>
                      <a:pt x="114" y="67"/>
                    </a:cubicBezTo>
                    <a:cubicBezTo>
                      <a:pt x="117" y="62"/>
                      <a:pt x="126" y="55"/>
                      <a:pt x="126" y="55"/>
                    </a:cubicBezTo>
                    <a:cubicBezTo>
                      <a:pt x="134" y="29"/>
                      <a:pt x="130" y="17"/>
                      <a:pt x="106" y="13"/>
                    </a:cubicBezTo>
                    <a:cubicBezTo>
                      <a:pt x="75" y="15"/>
                      <a:pt x="45" y="12"/>
                      <a:pt x="16" y="21"/>
                    </a:cubicBezTo>
                    <a:cubicBezTo>
                      <a:pt x="10" y="25"/>
                      <a:pt x="6" y="26"/>
                      <a:pt x="4" y="33"/>
                    </a:cubicBezTo>
                    <a:cubicBezTo>
                      <a:pt x="2" y="36"/>
                      <a:pt x="0" y="45"/>
                      <a:pt x="0" y="45"/>
                    </a:cubicBezTo>
                    <a:cubicBezTo>
                      <a:pt x="4" y="46"/>
                      <a:pt x="12" y="47"/>
                      <a:pt x="12" y="53"/>
                    </a:cubicBezTo>
                  </a:path>
                </a:pathLst>
              </a:custGeom>
              <a:noFill/>
              <a:ln w="28575" cmpd="sng">
                <a:solidFill>
                  <a:srgbClr val="1D1D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87068" name="Text Box 27"/>
              <p:cNvSpPr txBox="1">
                <a:spLocks noChangeArrowheads="1"/>
              </p:cNvSpPr>
              <p:nvPr/>
            </p:nvSpPr>
            <p:spPr bwMode="auto">
              <a:xfrm>
                <a:off x="3429" y="3520"/>
                <a:ext cx="4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ru-RU" altLang="ru-RU" sz="2000" b="1">
                    <a:solidFill>
                      <a:srgbClr val="000000"/>
                    </a:solidFill>
                    <a:latin typeface="Arial" panose="020B0604020202020204" pitchFamily="34" charset="0"/>
                  </a:rPr>
                  <a:t>ЭР</a:t>
                </a:r>
                <a:endParaRPr lang="en-US" altLang="ru-RU" sz="2000" b="1">
                  <a:solidFill>
                    <a:srgbClr val="000000"/>
                  </a:solidFill>
                  <a:latin typeface="Arial" panose="020B0604020202020204" pitchFamily="34" charset="0"/>
                </a:endParaRPr>
              </a:p>
            </p:txBody>
          </p:sp>
        </p:grpSp>
      </p:grpSp>
      <p:sp>
        <p:nvSpPr>
          <p:cNvPr id="68612" name="Rectangle 28"/>
          <p:cNvSpPr>
            <a:spLocks noGrp="1" noChangeArrowheads="1"/>
          </p:cNvSpPr>
          <p:nvPr>
            <p:ph type="title"/>
          </p:nvPr>
        </p:nvSpPr>
        <p:spPr>
          <a:xfrm>
            <a:off x="1981200" y="122238"/>
            <a:ext cx="7543800" cy="1003300"/>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Сигнальная гипотеза </a:t>
            </a:r>
            <a:br>
              <a:rPr lang="ru-RU" altLang="ru-RU" sz="2800" b="1" dirty="0">
                <a:solidFill>
                  <a:schemeClr val="accent1">
                    <a:lumMod val="50000"/>
                  </a:schemeClr>
                </a:solidFill>
                <a:effectLst>
                  <a:outerShdw blurRad="38100" dist="38100" dir="2700000" algn="tl">
                    <a:srgbClr val="000000">
                      <a:alpha val="43137"/>
                    </a:srgbClr>
                  </a:outerShdw>
                </a:effectLst>
              </a:rPr>
            </a:br>
            <a:r>
              <a:rPr lang="ru-RU" altLang="ru-RU" sz="2800" b="1" dirty="0">
                <a:solidFill>
                  <a:schemeClr val="accent1">
                    <a:lumMod val="50000"/>
                  </a:schemeClr>
                </a:solidFill>
                <a:effectLst>
                  <a:outerShdw blurRad="38100" dist="38100" dir="2700000" algn="tl">
                    <a:srgbClr val="000000">
                      <a:alpha val="43137"/>
                    </a:srgbClr>
                  </a:outerShdw>
                </a:effectLst>
              </a:rPr>
              <a:t>(</a:t>
            </a:r>
            <a:r>
              <a:rPr lang="en-US" altLang="ru-RU" sz="2800" b="1" dirty="0" err="1">
                <a:solidFill>
                  <a:schemeClr val="accent1">
                    <a:lumMod val="50000"/>
                  </a:schemeClr>
                </a:solidFill>
                <a:effectLst>
                  <a:outerShdw blurRad="38100" dist="38100" dir="2700000" algn="tl">
                    <a:srgbClr val="000000">
                      <a:alpha val="43137"/>
                    </a:srgbClr>
                  </a:outerShdw>
                </a:effectLst>
              </a:rPr>
              <a:t>Blobel</a:t>
            </a:r>
            <a:r>
              <a:rPr lang="ru-RU" altLang="ru-RU" sz="2800" b="1" dirty="0">
                <a:solidFill>
                  <a:schemeClr val="accent1">
                    <a:lumMod val="50000"/>
                  </a:schemeClr>
                </a:solidFill>
                <a:effectLst>
                  <a:outerShdw blurRad="38100" dist="38100" dir="2700000" algn="tl">
                    <a:srgbClr val="000000">
                      <a:alpha val="43137"/>
                    </a:srgbClr>
                  </a:outerShdw>
                </a:effectLst>
              </a:rPr>
              <a:t>,</a:t>
            </a:r>
            <a:r>
              <a:rPr lang="en-US" altLang="ru-RU" sz="2800" b="1" dirty="0">
                <a:solidFill>
                  <a:schemeClr val="accent1">
                    <a:lumMod val="50000"/>
                  </a:schemeClr>
                </a:solidFill>
                <a:effectLst>
                  <a:outerShdw blurRad="38100" dist="38100" dir="2700000" algn="tl">
                    <a:srgbClr val="000000">
                      <a:alpha val="43137"/>
                    </a:srgbClr>
                  </a:outerShdw>
                </a:effectLst>
              </a:rPr>
              <a:t> </a:t>
            </a:r>
            <a:r>
              <a:rPr lang="en-US" altLang="ru-RU" sz="2800" b="1" dirty="0" err="1">
                <a:solidFill>
                  <a:schemeClr val="accent1">
                    <a:lumMod val="50000"/>
                  </a:schemeClr>
                </a:solidFill>
                <a:effectLst>
                  <a:outerShdw blurRad="38100" dist="38100" dir="2700000" algn="tl">
                    <a:srgbClr val="000000">
                      <a:alpha val="43137"/>
                    </a:srgbClr>
                  </a:outerShdw>
                </a:effectLst>
              </a:rPr>
              <a:t>Dobberstein</a:t>
            </a:r>
            <a:r>
              <a:rPr lang="ru-RU" altLang="ru-RU" sz="2800" b="1" dirty="0">
                <a:solidFill>
                  <a:schemeClr val="accent1">
                    <a:lumMod val="50000"/>
                  </a:schemeClr>
                </a:solidFill>
                <a:effectLst>
                  <a:outerShdw blurRad="38100" dist="38100" dir="2700000" algn="tl">
                    <a:srgbClr val="000000">
                      <a:alpha val="43137"/>
                    </a:srgbClr>
                  </a:outerShdw>
                </a:effectLst>
              </a:rPr>
              <a:t>, 19</a:t>
            </a:r>
            <a:r>
              <a:rPr lang="en-US" altLang="ru-RU" sz="2800" b="1" dirty="0">
                <a:solidFill>
                  <a:schemeClr val="accent1">
                    <a:lumMod val="50000"/>
                  </a:schemeClr>
                </a:solidFill>
                <a:effectLst>
                  <a:outerShdw blurRad="38100" dist="38100" dir="2700000" algn="tl">
                    <a:srgbClr val="000000">
                      <a:alpha val="43137"/>
                    </a:srgbClr>
                  </a:outerShdw>
                </a:effectLst>
              </a:rPr>
              <a:t>75)</a:t>
            </a:r>
            <a:r>
              <a:rPr lang="ru-RU" altLang="ru-RU" sz="2800" b="1" dirty="0">
                <a:solidFill>
                  <a:schemeClr val="accent1">
                    <a:lumMod val="50000"/>
                  </a:schemeClr>
                </a:solidFill>
                <a:effectLst>
                  <a:outerShdw blurRad="38100" dist="38100" dir="2700000" algn="tl">
                    <a:srgbClr val="000000">
                      <a:alpha val="43137"/>
                    </a:srgbClr>
                  </a:outerShdw>
                </a:effectLst>
              </a:rPr>
              <a:t> </a:t>
            </a:r>
          </a:p>
        </p:txBody>
      </p:sp>
      <p:pic>
        <p:nvPicPr>
          <p:cNvPr id="87046"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350" y="3884613"/>
            <a:ext cx="3513138" cy="206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60949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Заголовок 1"/>
          <p:cNvSpPr>
            <a:spLocks noGrp="1"/>
          </p:cNvSpPr>
          <p:nvPr>
            <p:ph type="title"/>
          </p:nvPr>
        </p:nvSpPr>
        <p:spPr>
          <a:xfrm>
            <a:off x="476250" y="130175"/>
            <a:ext cx="2876550" cy="850900"/>
          </a:xfrm>
        </p:spPr>
        <p:txBody>
          <a:bodyPr/>
          <a:lstStyle/>
          <a:p>
            <a:r>
              <a:rPr lang="ru-RU" altLang="ru-RU" sz="2800" b="1" dirty="0" smtClean="0">
                <a:solidFill>
                  <a:srgbClr val="570000"/>
                </a:solidFill>
                <a:effectLst>
                  <a:outerShdw blurRad="38100" dist="38100" dir="2700000" algn="tl">
                    <a:srgbClr val="000000">
                      <a:alpha val="43137"/>
                    </a:srgbClr>
                  </a:outerShdw>
                </a:effectLst>
              </a:rPr>
              <a:t>Секреция белков</a:t>
            </a:r>
            <a:endParaRPr lang="ru-RU" altLang="ru-RU" dirty="0" smtClean="0">
              <a:effectLst>
                <a:outerShdw blurRad="38100" dist="38100" dir="2700000" algn="tl">
                  <a:srgbClr val="000000">
                    <a:alpha val="43137"/>
                  </a:srgbClr>
                </a:outerShdw>
              </a:effectLst>
            </a:endParaRPr>
          </a:p>
        </p:txBody>
      </p:sp>
      <p:pic>
        <p:nvPicPr>
          <p:cNvPr id="880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0" y="981075"/>
            <a:ext cx="459105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0"/>
          <p:cNvSpPr txBox="1">
            <a:spLocks noChangeArrowheads="1"/>
          </p:cNvSpPr>
          <p:nvPr/>
        </p:nvSpPr>
        <p:spPr>
          <a:xfrm>
            <a:off x="6648450" y="130175"/>
            <a:ext cx="5191125" cy="10033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ru-RU" altLang="ru-RU" sz="2800" b="1" dirty="0" smtClean="0">
                <a:solidFill>
                  <a:schemeClr val="accent1">
                    <a:lumMod val="50000"/>
                  </a:schemeClr>
                </a:solidFill>
                <a:effectLst>
                  <a:outerShdw blurRad="38100" dist="38100" dir="2700000" algn="tl">
                    <a:srgbClr val="000000">
                      <a:alpha val="43137"/>
                    </a:srgbClr>
                  </a:outerShdw>
                </a:effectLst>
              </a:rPr>
              <a:t>Секреция и модификация белков в шероховатом ЭР и АГ</a:t>
            </a:r>
            <a:endParaRPr lang="ru-RU" altLang="ru-RU" sz="2800" b="1" dirty="0">
              <a:solidFill>
                <a:schemeClr val="accent1">
                  <a:lumMod val="50000"/>
                </a:schemeClr>
              </a:solidFill>
              <a:effectLst>
                <a:outerShdw blurRad="38100" dist="38100" dir="2700000" algn="tl">
                  <a:srgbClr val="000000">
                    <a:alpha val="43137"/>
                  </a:srgbClr>
                </a:outerShdw>
              </a:effectLst>
            </a:endParaRPr>
          </a:p>
        </p:txBody>
      </p:sp>
      <p:pic>
        <p:nvPicPr>
          <p:cNvPr id="88070" name="Рисунок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4313" y="1587500"/>
            <a:ext cx="6656387"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7551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4"/>
          <p:cNvSpPr>
            <a:spLocks noGrp="1" noChangeArrowheads="1"/>
          </p:cNvSpPr>
          <p:nvPr>
            <p:ph type="title"/>
          </p:nvPr>
        </p:nvSpPr>
        <p:spPr>
          <a:xfrm>
            <a:off x="1982788" y="147638"/>
            <a:ext cx="8229600" cy="904875"/>
          </a:xfrm>
        </p:spPr>
        <p:txBody>
          <a:bodyPr rtlCol="0">
            <a:normAutofit/>
          </a:bodyPr>
          <a:lstStyle/>
          <a:p>
            <a:pPr fontAlgn="auto">
              <a:spcAft>
                <a:spcPts val="0"/>
              </a:spcAft>
              <a:defRPr/>
            </a:pPr>
            <a:r>
              <a:rPr lang="ru-RU" altLang="ru-RU" sz="2400" b="1" dirty="0">
                <a:solidFill>
                  <a:schemeClr val="accent1">
                    <a:lumMod val="50000"/>
                  </a:schemeClr>
                </a:solidFill>
                <a:effectLst>
                  <a:outerShdw blurRad="38100" dist="38100" dir="2700000" algn="tl">
                    <a:srgbClr val="000000">
                      <a:alpha val="43137"/>
                    </a:srgbClr>
                  </a:outerShdw>
                </a:effectLst>
              </a:rPr>
              <a:t>Основные структурные элементы </a:t>
            </a:r>
            <a:br>
              <a:rPr lang="ru-RU" altLang="ru-RU" sz="2400" b="1" dirty="0">
                <a:solidFill>
                  <a:schemeClr val="accent1">
                    <a:lumMod val="50000"/>
                  </a:schemeClr>
                </a:solidFill>
                <a:effectLst>
                  <a:outerShdw blurRad="38100" dist="38100" dir="2700000" algn="tl">
                    <a:srgbClr val="000000">
                      <a:alpha val="43137"/>
                    </a:srgbClr>
                  </a:outerShdw>
                </a:effectLst>
              </a:rPr>
            </a:br>
            <a:r>
              <a:rPr lang="ru-RU" altLang="ru-RU" sz="2400" b="1" dirty="0">
                <a:solidFill>
                  <a:schemeClr val="accent1">
                    <a:lumMod val="50000"/>
                  </a:schemeClr>
                </a:solidFill>
                <a:effectLst>
                  <a:outerShdw blurRad="38100" dist="38100" dir="2700000" algn="tl">
                    <a:srgbClr val="000000">
                      <a:alpha val="43137"/>
                    </a:srgbClr>
                  </a:outerShdw>
                </a:effectLst>
              </a:rPr>
              <a:t>сигнальных последовательностей</a:t>
            </a:r>
          </a:p>
        </p:txBody>
      </p:sp>
      <p:sp>
        <p:nvSpPr>
          <p:cNvPr id="6" name="Rectangle 2"/>
          <p:cNvSpPr>
            <a:spLocks noChangeArrowheads="1"/>
          </p:cNvSpPr>
          <p:nvPr/>
        </p:nvSpPr>
        <p:spPr bwMode="auto">
          <a:xfrm>
            <a:off x="1663700" y="1052513"/>
            <a:ext cx="8928100"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ts val="0"/>
              </a:spcBef>
              <a:spcAft>
                <a:spcPts val="600"/>
              </a:spcAft>
              <a:tabLst>
                <a:tab pos="685800" algn="l"/>
              </a:tabLst>
              <a:defRPr/>
            </a:pPr>
            <a:r>
              <a:rPr lang="ru-RU" altLang="ru-RU" sz="1400" b="1" dirty="0" err="1">
                <a:solidFill>
                  <a:srgbClr val="080808"/>
                </a:solidFill>
                <a:latin typeface="Arial" charset="0"/>
                <a:cs typeface="Arial" charset="0"/>
              </a:rPr>
              <a:t>Транслокация</a:t>
            </a:r>
            <a:r>
              <a:rPr lang="ru-RU" altLang="ru-RU" sz="1400" b="1" dirty="0">
                <a:solidFill>
                  <a:srgbClr val="080808"/>
                </a:solidFill>
                <a:latin typeface="Arial" charset="0"/>
                <a:cs typeface="Arial" charset="0"/>
              </a:rPr>
              <a:t> белка в ЭР</a:t>
            </a:r>
          </a:p>
          <a:p>
            <a:pPr indent="450850" algn="just" eaLnBrk="1" fontAlgn="auto" hangingPunct="1">
              <a:spcBef>
                <a:spcPts val="0"/>
              </a:spcBef>
              <a:spcAft>
                <a:spcPts val="0"/>
              </a:spcAft>
              <a:buFont typeface="Wingdings" pitchFamily="2" charset="2"/>
              <a:buChar char="Ø"/>
              <a:tabLst>
                <a:tab pos="685800" algn="l"/>
              </a:tabLst>
              <a:defRPr/>
            </a:pPr>
            <a:r>
              <a:rPr lang="en-US" altLang="ru-RU" sz="1400" b="1" dirty="0">
                <a:latin typeface="Arial" charset="0"/>
                <a:cs typeface="Arial" charset="0"/>
              </a:rPr>
              <a:t>N</a:t>
            </a:r>
            <a:r>
              <a:rPr lang="ru-RU" altLang="ru-RU" sz="1400" b="1" dirty="0">
                <a:latin typeface="Arial" charset="0"/>
                <a:cs typeface="Arial" charset="0"/>
              </a:rPr>
              <a:t>-концевой участок</a:t>
            </a:r>
            <a:r>
              <a:rPr lang="ru-RU" altLang="ru-RU" sz="1400" dirty="0">
                <a:latin typeface="Arial" charset="0"/>
              </a:rPr>
              <a:t> (</a:t>
            </a:r>
            <a:r>
              <a:rPr lang="ru-RU" altLang="ru-RU" sz="1400" dirty="0">
                <a:latin typeface="Arial" charset="0"/>
                <a:cs typeface="Arial" charset="0"/>
              </a:rPr>
              <a:t>от 2 до 13 аминокислот</a:t>
            </a:r>
            <a:r>
              <a:rPr lang="ru-RU" altLang="ru-RU" sz="1400" dirty="0">
                <a:latin typeface="Arial" charset="0"/>
              </a:rPr>
              <a:t>)</a:t>
            </a:r>
            <a:r>
              <a:rPr lang="ru-RU" altLang="ru-RU" sz="1400" dirty="0">
                <a:latin typeface="Arial" charset="0"/>
                <a:cs typeface="Arial" charset="0"/>
              </a:rPr>
              <a:t> - несколько положительно заряженных аминокислот; допускается присутствие отрицательно заряженных аминокислот, но суммарный заряд этого фрагмента должен быть положительным. </a:t>
            </a:r>
          </a:p>
          <a:p>
            <a:pPr indent="450850" algn="just" fontAlgn="auto">
              <a:spcBef>
                <a:spcPts val="0"/>
              </a:spcBef>
              <a:spcAft>
                <a:spcPts val="0"/>
              </a:spcAft>
              <a:buFont typeface="Wingdings" pitchFamily="2" charset="2"/>
              <a:buChar char="Ø"/>
              <a:tabLst>
                <a:tab pos="685800" algn="l"/>
              </a:tabLst>
              <a:defRPr/>
            </a:pPr>
            <a:r>
              <a:rPr lang="ru-RU" altLang="ru-RU" sz="1400" b="1" dirty="0">
                <a:latin typeface="Arial" charset="0"/>
                <a:cs typeface="Arial" charset="0"/>
              </a:rPr>
              <a:t>Центральная часть</a:t>
            </a:r>
            <a:r>
              <a:rPr lang="ru-RU" altLang="ru-RU" sz="1400" dirty="0">
                <a:latin typeface="Arial" charset="0"/>
              </a:rPr>
              <a:t> (</a:t>
            </a:r>
            <a:r>
              <a:rPr lang="ru-RU" altLang="ru-RU" sz="1400" dirty="0">
                <a:latin typeface="Arial" charset="0"/>
                <a:cs typeface="Arial" charset="0"/>
              </a:rPr>
              <a:t>7-20 гидрофобных аминокислот</a:t>
            </a:r>
            <a:r>
              <a:rPr lang="ru-RU" altLang="ru-RU" sz="1400" dirty="0">
                <a:latin typeface="Arial" charset="0"/>
              </a:rPr>
              <a:t>) </a:t>
            </a:r>
            <a:r>
              <a:rPr lang="ru-RU" altLang="ru-RU" sz="1400" dirty="0">
                <a:latin typeface="Arial" charset="0"/>
                <a:cs typeface="Arial" charset="0"/>
              </a:rPr>
              <a:t>необходима для транспорта белка через мембрану. Введение нескольких полярных аминокислот </a:t>
            </a:r>
            <a:r>
              <a:rPr lang="ru-RU" altLang="ru-RU" sz="1400" dirty="0">
                <a:latin typeface="Arial" charset="0"/>
              </a:rPr>
              <a:t>приводит к задержке</a:t>
            </a:r>
            <a:r>
              <a:rPr lang="ru-RU" altLang="ru-RU" sz="1400" dirty="0">
                <a:latin typeface="Arial" charset="0"/>
                <a:cs typeface="Arial" charset="0"/>
              </a:rPr>
              <a:t> белка в ЭР</a:t>
            </a:r>
            <a:r>
              <a:rPr lang="ru-RU" altLang="ru-RU" sz="1400" dirty="0">
                <a:latin typeface="Arial" charset="0"/>
              </a:rPr>
              <a:t>.</a:t>
            </a:r>
            <a:endParaRPr lang="ru-RU" altLang="ru-RU" sz="1400" dirty="0">
              <a:latin typeface="Arial" charset="0"/>
              <a:cs typeface="Arial" charset="0"/>
            </a:endParaRPr>
          </a:p>
          <a:p>
            <a:pPr indent="450850" algn="just" fontAlgn="auto">
              <a:spcBef>
                <a:spcPts val="0"/>
              </a:spcBef>
              <a:spcAft>
                <a:spcPts val="0"/>
              </a:spcAft>
              <a:buFont typeface="Wingdings" pitchFamily="2" charset="2"/>
              <a:buChar char="Ø"/>
              <a:tabLst>
                <a:tab pos="685800" algn="l"/>
              </a:tabLst>
              <a:defRPr/>
            </a:pPr>
            <a:r>
              <a:rPr lang="en-US" altLang="ru-RU" sz="1400" b="1" dirty="0">
                <a:latin typeface="Arial" charset="0"/>
                <a:cs typeface="Arial" charset="0"/>
              </a:rPr>
              <a:t>C</a:t>
            </a:r>
            <a:r>
              <a:rPr lang="ru-RU" altLang="ru-RU" sz="1400" b="1" dirty="0">
                <a:latin typeface="Arial" charset="0"/>
                <a:cs typeface="Arial" charset="0"/>
              </a:rPr>
              <a:t>-концевой участок</a:t>
            </a:r>
            <a:r>
              <a:rPr lang="ru-RU" altLang="ru-RU" sz="1400" dirty="0">
                <a:latin typeface="Arial" charset="0"/>
              </a:rPr>
              <a:t> (</a:t>
            </a:r>
            <a:r>
              <a:rPr lang="ru-RU" altLang="ru-RU" sz="1400" dirty="0">
                <a:latin typeface="Arial" charset="0"/>
                <a:cs typeface="Arial" charset="0"/>
              </a:rPr>
              <a:t>не более 10 аминокислот</a:t>
            </a:r>
            <a:r>
              <a:rPr lang="ru-RU" altLang="ru-RU" sz="1400" dirty="0">
                <a:latin typeface="Arial" charset="0"/>
              </a:rPr>
              <a:t>)</a:t>
            </a:r>
            <a:r>
              <a:rPr lang="ru-RU" altLang="ru-RU" sz="1400" dirty="0">
                <a:latin typeface="Arial" charset="0"/>
                <a:cs typeface="Arial" charset="0"/>
              </a:rPr>
              <a:t> содержит более полярные аминокислоты, чем предыдущий, и включает сайт для сигнальной пептидазы. </a:t>
            </a:r>
            <a:endParaRPr lang="en-US" altLang="ru-RU" sz="1400" dirty="0">
              <a:latin typeface="Arial" charset="0"/>
              <a:cs typeface="Arial" charset="0"/>
            </a:endParaRPr>
          </a:p>
          <a:p>
            <a:pPr algn="ctr" fontAlgn="auto">
              <a:spcBef>
                <a:spcPts val="600"/>
              </a:spcBef>
              <a:spcAft>
                <a:spcPts val="600"/>
              </a:spcAft>
              <a:tabLst>
                <a:tab pos="685800" algn="l"/>
              </a:tabLst>
              <a:defRPr/>
            </a:pPr>
            <a:r>
              <a:rPr lang="ru-RU" altLang="ru-RU" sz="1400" b="1" dirty="0" err="1">
                <a:latin typeface="Arial" charset="0"/>
                <a:cs typeface="Arial" charset="0"/>
              </a:rPr>
              <a:t>Транслокация</a:t>
            </a:r>
            <a:r>
              <a:rPr lang="ru-RU" altLang="ru-RU" sz="1400" b="1" dirty="0">
                <a:latin typeface="Arial" charset="0"/>
                <a:cs typeface="Arial" charset="0"/>
              </a:rPr>
              <a:t> белка из АГ в ЭР</a:t>
            </a:r>
          </a:p>
          <a:p>
            <a:pPr marL="285750" indent="-285750" algn="just" fontAlgn="auto">
              <a:spcBef>
                <a:spcPts val="0"/>
              </a:spcBef>
              <a:spcAft>
                <a:spcPts val="0"/>
              </a:spcAft>
              <a:buFont typeface="Wingdings" panose="05000000000000000000" pitchFamily="2" charset="2"/>
              <a:buChar char="Ø"/>
              <a:tabLst>
                <a:tab pos="685800" algn="l"/>
              </a:tabLst>
              <a:defRPr/>
            </a:pPr>
            <a:r>
              <a:rPr lang="ru-RU" altLang="ru-RU" sz="1400" dirty="0">
                <a:latin typeface="Arial" charset="0"/>
                <a:cs typeface="Arial" charset="0"/>
              </a:rPr>
              <a:t>Последовательность</a:t>
            </a:r>
            <a:r>
              <a:rPr lang="ru-RU" altLang="ru-RU" sz="1400" b="1" dirty="0">
                <a:latin typeface="Arial" charset="0"/>
                <a:cs typeface="Arial" charset="0"/>
              </a:rPr>
              <a:t> </a:t>
            </a:r>
            <a:r>
              <a:rPr lang="en-US" altLang="ru-RU" sz="1400" b="1" dirty="0">
                <a:latin typeface="Arial" charset="0"/>
                <a:cs typeface="Arial" charset="0"/>
              </a:rPr>
              <a:t>KKXX</a:t>
            </a:r>
            <a:r>
              <a:rPr lang="ru-RU" altLang="ru-RU" sz="1400" b="1" dirty="0">
                <a:latin typeface="Arial" charset="0"/>
                <a:cs typeface="Arial" charset="0"/>
              </a:rPr>
              <a:t> </a:t>
            </a:r>
            <a:r>
              <a:rPr lang="ru-RU" altLang="ru-RU" sz="1400" dirty="0">
                <a:latin typeface="Arial" charset="0"/>
                <a:cs typeface="Arial" charset="0"/>
              </a:rPr>
              <a:t>на С-конце (</a:t>
            </a:r>
            <a:r>
              <a:rPr lang="ru-RU" altLang="ru-RU" sz="1400" dirty="0" err="1">
                <a:latin typeface="Arial" charset="0"/>
                <a:cs typeface="Arial" charset="0"/>
              </a:rPr>
              <a:t>калнексин</a:t>
            </a:r>
            <a:r>
              <a:rPr lang="ru-RU" altLang="ru-RU" sz="1400" dirty="0">
                <a:latin typeface="Arial" charset="0"/>
                <a:cs typeface="Arial" charset="0"/>
              </a:rPr>
              <a:t>) узнают </a:t>
            </a:r>
            <a:r>
              <a:rPr lang="en-US" altLang="ru-RU" sz="1400" dirty="0">
                <a:latin typeface="Arial" charset="0"/>
                <a:cs typeface="Arial" charset="0"/>
              </a:rPr>
              <a:t>COPI </a:t>
            </a:r>
            <a:r>
              <a:rPr lang="ru-RU" altLang="ru-RU" sz="1400" dirty="0">
                <a:latin typeface="Arial" charset="0"/>
                <a:cs typeface="Arial" charset="0"/>
              </a:rPr>
              <a:t>транспортные везикулы.</a:t>
            </a:r>
          </a:p>
          <a:p>
            <a:pPr marL="285750" indent="-285750" algn="just" fontAlgn="auto">
              <a:spcBef>
                <a:spcPts val="0"/>
              </a:spcBef>
              <a:spcAft>
                <a:spcPts val="0"/>
              </a:spcAft>
              <a:buFont typeface="Wingdings" panose="05000000000000000000" pitchFamily="2" charset="2"/>
              <a:buChar char="Ø"/>
              <a:tabLst>
                <a:tab pos="685800" algn="l"/>
              </a:tabLst>
              <a:defRPr/>
            </a:pPr>
            <a:r>
              <a:rPr lang="ru-RU" altLang="ru-RU" sz="1400" dirty="0">
                <a:latin typeface="Arial" charset="0"/>
                <a:cs typeface="Arial" charset="0"/>
              </a:rPr>
              <a:t>Последовательность </a:t>
            </a:r>
            <a:r>
              <a:rPr lang="en-US" altLang="ru-RU" sz="1400" b="1" dirty="0">
                <a:latin typeface="Arial" charset="0"/>
                <a:cs typeface="Arial" charset="0"/>
              </a:rPr>
              <a:t>KDEL</a:t>
            </a:r>
            <a:r>
              <a:rPr lang="ru-RU" altLang="ru-RU" sz="1400" b="1" dirty="0">
                <a:latin typeface="Arial" charset="0"/>
                <a:cs typeface="Arial" charset="0"/>
              </a:rPr>
              <a:t> </a:t>
            </a:r>
            <a:r>
              <a:rPr lang="ru-RU" altLang="ru-RU" sz="1400" dirty="0">
                <a:latin typeface="Arial" charset="0"/>
                <a:cs typeface="Arial" charset="0"/>
              </a:rPr>
              <a:t>на С-конце (</a:t>
            </a:r>
            <a:r>
              <a:rPr lang="en-US" altLang="ru-RU" sz="1400" dirty="0" err="1">
                <a:latin typeface="Arial" charset="0"/>
                <a:cs typeface="Arial" charset="0"/>
              </a:rPr>
              <a:t>BiP</a:t>
            </a:r>
            <a:r>
              <a:rPr lang="ru-RU" altLang="ru-RU" sz="1400" dirty="0">
                <a:latin typeface="Arial" charset="0"/>
                <a:cs typeface="Arial" charset="0"/>
              </a:rPr>
              <a:t>) узнает рецептор. </a:t>
            </a:r>
            <a:r>
              <a:rPr lang="en-US" altLang="ru-RU" sz="1400" dirty="0">
                <a:latin typeface="Arial" charset="0"/>
                <a:cs typeface="Arial" charset="0"/>
              </a:rPr>
              <a:t>COPI </a:t>
            </a:r>
            <a:r>
              <a:rPr lang="ru-RU" altLang="ru-RU" sz="1400" dirty="0">
                <a:latin typeface="Arial" charset="0"/>
                <a:cs typeface="Arial" charset="0"/>
              </a:rPr>
              <a:t>транспортные везикулы переносят комплекс </a:t>
            </a:r>
            <a:r>
              <a:rPr lang="en-US" altLang="ru-RU" sz="1400" dirty="0" err="1">
                <a:latin typeface="Arial" charset="0"/>
                <a:cs typeface="Arial" charset="0"/>
              </a:rPr>
              <a:t>BiP</a:t>
            </a:r>
            <a:r>
              <a:rPr lang="ru-RU" altLang="ru-RU" sz="1400" dirty="0">
                <a:latin typeface="Arial" charset="0"/>
                <a:cs typeface="Arial" charset="0"/>
              </a:rPr>
              <a:t>-</a:t>
            </a:r>
            <a:r>
              <a:rPr lang="en-US" altLang="ru-RU" sz="1400" dirty="0">
                <a:latin typeface="Arial" charset="0"/>
                <a:cs typeface="Arial" charset="0"/>
              </a:rPr>
              <a:t>R.</a:t>
            </a:r>
            <a:r>
              <a:rPr lang="ru-RU" altLang="ru-RU" sz="1400" dirty="0">
                <a:latin typeface="Arial" charset="0"/>
                <a:cs typeface="Arial" charset="0"/>
              </a:rPr>
              <a:t> </a:t>
            </a:r>
            <a:endParaRPr lang="en-US" altLang="ru-RU" sz="1400" dirty="0">
              <a:latin typeface="Arial" charset="0"/>
              <a:cs typeface="Arial" charset="0"/>
            </a:endParaRPr>
          </a:p>
          <a:p>
            <a:pPr algn="ctr" fontAlgn="auto">
              <a:spcBef>
                <a:spcPts val="0"/>
              </a:spcBef>
              <a:spcAft>
                <a:spcPts val="600"/>
              </a:spcAft>
              <a:tabLst>
                <a:tab pos="685800" algn="l"/>
              </a:tabLst>
              <a:defRPr/>
            </a:pPr>
            <a:r>
              <a:rPr lang="ru-RU" altLang="ru-RU" sz="1400" b="1" dirty="0" err="1">
                <a:latin typeface="Arial" charset="0"/>
                <a:cs typeface="Arial" charset="0"/>
              </a:rPr>
              <a:t>Транслокация</a:t>
            </a:r>
            <a:r>
              <a:rPr lang="ru-RU" altLang="ru-RU" sz="1400" b="1" dirty="0">
                <a:latin typeface="Arial" charset="0"/>
                <a:cs typeface="Arial" charset="0"/>
              </a:rPr>
              <a:t> белка в ядро</a:t>
            </a:r>
          </a:p>
          <a:p>
            <a:pPr marL="285750" indent="-285750" algn="just" fontAlgn="auto">
              <a:spcBef>
                <a:spcPts val="0"/>
              </a:spcBef>
              <a:spcAft>
                <a:spcPts val="0"/>
              </a:spcAft>
              <a:buFont typeface="Wingdings" pitchFamily="2" charset="2"/>
              <a:buChar char="Ø"/>
              <a:tabLst>
                <a:tab pos="685800" algn="l"/>
              </a:tabLst>
              <a:defRPr/>
            </a:pPr>
            <a:r>
              <a:rPr lang="ru-RU" altLang="ru-RU" sz="1400" b="1" dirty="0">
                <a:latin typeface="Arial" charset="0"/>
                <a:cs typeface="Arial" charset="0"/>
              </a:rPr>
              <a:t>Классический </a:t>
            </a:r>
            <a:r>
              <a:rPr lang="en-US" altLang="ru-RU" sz="1400" b="1" dirty="0">
                <a:latin typeface="Arial" charset="0"/>
                <a:cs typeface="Arial" charset="0"/>
              </a:rPr>
              <a:t>NLS</a:t>
            </a:r>
            <a:r>
              <a:rPr lang="ru-RU" altLang="ru-RU" sz="1400" b="1" dirty="0">
                <a:latin typeface="Arial" charset="0"/>
                <a:cs typeface="Arial" charset="0"/>
              </a:rPr>
              <a:t> </a:t>
            </a:r>
            <a:r>
              <a:rPr lang="ru-RU" altLang="ru-RU" sz="1400" dirty="0">
                <a:latin typeface="Arial" charset="0"/>
                <a:cs typeface="Arial" charset="0"/>
              </a:rPr>
              <a:t>(</a:t>
            </a:r>
            <a:r>
              <a:rPr lang="en-US" altLang="ru-RU" sz="1400" i="1" dirty="0">
                <a:latin typeface="Arial" charset="0"/>
                <a:cs typeface="Arial" charset="0"/>
              </a:rPr>
              <a:t>nuclear localization signal</a:t>
            </a:r>
            <a:r>
              <a:rPr lang="ru-RU" altLang="ru-RU" sz="1400" dirty="0">
                <a:latin typeface="Arial" charset="0"/>
                <a:cs typeface="Arial" charset="0"/>
              </a:rPr>
              <a:t>) – узнают </a:t>
            </a:r>
            <a:r>
              <a:rPr lang="ru-RU" altLang="ru-RU" sz="1400" dirty="0" err="1">
                <a:latin typeface="Arial" charset="0"/>
                <a:cs typeface="Arial" charset="0"/>
              </a:rPr>
              <a:t>кариоферины</a:t>
            </a:r>
            <a:r>
              <a:rPr lang="ru-RU" altLang="ru-RU" sz="1400" dirty="0">
                <a:latin typeface="Arial" charset="0"/>
                <a:cs typeface="Arial" charset="0"/>
              </a:rPr>
              <a:t>-</a:t>
            </a:r>
            <a:r>
              <a:rPr lang="el-GR" altLang="ru-RU" sz="1400" dirty="0">
                <a:latin typeface="Arial" charset="0"/>
                <a:cs typeface="Arial" charset="0"/>
              </a:rPr>
              <a:t>α</a:t>
            </a:r>
            <a:r>
              <a:rPr lang="ru-RU" altLang="ru-RU" sz="1400" dirty="0">
                <a:latin typeface="Arial" charset="0"/>
                <a:cs typeface="Arial" charset="0"/>
              </a:rPr>
              <a:t> (</a:t>
            </a:r>
            <a:r>
              <a:rPr lang="ru-RU" altLang="ru-RU" sz="1400" dirty="0" err="1">
                <a:latin typeface="Arial" charset="0"/>
                <a:cs typeface="Arial" charset="0"/>
              </a:rPr>
              <a:t>импортины</a:t>
            </a:r>
            <a:r>
              <a:rPr lang="ru-RU" altLang="ru-RU" sz="1400" dirty="0">
                <a:latin typeface="Arial" charset="0"/>
                <a:cs typeface="Arial" charset="0"/>
              </a:rPr>
              <a:t>-</a:t>
            </a:r>
            <a:r>
              <a:rPr lang="el-GR" altLang="ru-RU" sz="1400" dirty="0">
                <a:latin typeface="Arial" charset="0"/>
                <a:cs typeface="Arial" charset="0"/>
              </a:rPr>
              <a:t>α</a:t>
            </a:r>
            <a:r>
              <a:rPr lang="ru-RU" altLang="ru-RU" sz="1400" dirty="0">
                <a:latin typeface="Arial" charset="0"/>
                <a:cs typeface="Arial" charset="0"/>
              </a:rPr>
              <a:t>):</a:t>
            </a:r>
            <a:endParaRPr lang="el-GR" altLang="ru-RU" sz="1400" dirty="0">
              <a:latin typeface="Arial" charset="0"/>
              <a:cs typeface="Arial" charset="0"/>
            </a:endParaRPr>
          </a:p>
          <a:p>
            <a:pPr marL="285750" indent="-285750" algn="just" fontAlgn="auto">
              <a:spcBef>
                <a:spcPts val="0"/>
              </a:spcBef>
              <a:spcAft>
                <a:spcPts val="0"/>
              </a:spcAft>
              <a:buFont typeface="Arial" pitchFamily="34" charset="0"/>
              <a:buChar char="•"/>
              <a:tabLst>
                <a:tab pos="685800" algn="l"/>
              </a:tabLst>
              <a:defRPr/>
            </a:pPr>
            <a:r>
              <a:rPr lang="ru-RU" altLang="ru-RU" sz="1400" dirty="0">
                <a:latin typeface="Arial" charset="0"/>
                <a:cs typeface="Arial" charset="0"/>
              </a:rPr>
              <a:t>два кластера положительно заряженных остатков, разделенных </a:t>
            </a:r>
            <a:r>
              <a:rPr lang="ru-RU" altLang="ru-RU" sz="1400" dirty="0" err="1">
                <a:latin typeface="Arial" charset="0"/>
                <a:cs typeface="Arial" charset="0"/>
              </a:rPr>
              <a:t>спейсером</a:t>
            </a:r>
            <a:r>
              <a:rPr lang="ru-RU" altLang="ru-RU" sz="1400" dirty="0">
                <a:latin typeface="Arial" charset="0"/>
                <a:cs typeface="Arial" charset="0"/>
              </a:rPr>
              <a:t> - </a:t>
            </a:r>
            <a:r>
              <a:rPr lang="ru-RU" altLang="ru-RU" sz="1400" b="1" dirty="0">
                <a:latin typeface="Arial" charset="0"/>
                <a:cs typeface="Arial" charset="0"/>
              </a:rPr>
              <a:t>KR-10aa-KKKL</a:t>
            </a:r>
            <a:r>
              <a:rPr lang="ru-RU" altLang="ru-RU" sz="1400" dirty="0">
                <a:latin typeface="Arial" charset="0"/>
                <a:cs typeface="Arial" charset="0"/>
              </a:rPr>
              <a:t> (</a:t>
            </a:r>
            <a:r>
              <a:rPr lang="ru-RU" altLang="ru-RU" sz="1400" dirty="0" err="1">
                <a:latin typeface="Arial" charset="0"/>
                <a:cs typeface="Arial" charset="0"/>
              </a:rPr>
              <a:t>нуклеоплазмин</a:t>
            </a:r>
            <a:r>
              <a:rPr lang="ru-RU" altLang="ru-RU" sz="1400" dirty="0">
                <a:latin typeface="Arial" charset="0"/>
                <a:cs typeface="Arial" charset="0"/>
              </a:rPr>
              <a:t>)</a:t>
            </a:r>
          </a:p>
          <a:p>
            <a:pPr marL="285750" indent="-285750" algn="just" fontAlgn="auto">
              <a:spcBef>
                <a:spcPts val="0"/>
              </a:spcBef>
              <a:spcAft>
                <a:spcPts val="0"/>
              </a:spcAft>
              <a:buFont typeface="Arial" pitchFamily="34" charset="0"/>
              <a:buChar char="•"/>
              <a:tabLst>
                <a:tab pos="685800" algn="l"/>
              </a:tabLst>
              <a:defRPr/>
            </a:pPr>
            <a:r>
              <a:rPr lang="ru-RU" altLang="ru-RU" sz="1400" dirty="0">
                <a:latin typeface="Arial" charset="0"/>
                <a:cs typeface="Arial" charset="0"/>
              </a:rPr>
              <a:t>повтор положительно заряженных остатков – </a:t>
            </a:r>
            <a:r>
              <a:rPr lang="ru-RU" altLang="ru-RU" sz="1400" b="1" dirty="0">
                <a:latin typeface="Arial" charset="0"/>
                <a:cs typeface="Arial" charset="0"/>
              </a:rPr>
              <a:t>PKKKRKV</a:t>
            </a:r>
            <a:r>
              <a:rPr lang="ru-RU" altLang="ru-RU" sz="1400" dirty="0">
                <a:latin typeface="Arial" charset="0"/>
                <a:cs typeface="Arial" charset="0"/>
              </a:rPr>
              <a:t> (большой Т антиген вируса </a:t>
            </a:r>
            <a:r>
              <a:rPr lang="en-US" altLang="ru-RU" sz="1400" dirty="0">
                <a:latin typeface="Arial" charset="0"/>
                <a:cs typeface="Arial" charset="0"/>
              </a:rPr>
              <a:t>SV40)</a:t>
            </a:r>
            <a:endParaRPr lang="ru-RU" altLang="ru-RU" sz="1400" dirty="0">
              <a:latin typeface="Arial" charset="0"/>
              <a:cs typeface="Arial" charset="0"/>
            </a:endParaRPr>
          </a:p>
          <a:p>
            <a:pPr algn="ctr" fontAlgn="auto">
              <a:spcBef>
                <a:spcPts val="600"/>
              </a:spcBef>
              <a:spcAft>
                <a:spcPts val="600"/>
              </a:spcAft>
              <a:tabLst>
                <a:tab pos="685800" algn="l"/>
              </a:tabLst>
              <a:defRPr/>
            </a:pPr>
            <a:r>
              <a:rPr lang="ru-RU" altLang="ru-RU" sz="1400" b="1" dirty="0" err="1">
                <a:latin typeface="Arial" charset="0"/>
                <a:cs typeface="Arial" charset="0"/>
              </a:rPr>
              <a:t>Транслокация</a:t>
            </a:r>
            <a:r>
              <a:rPr lang="ru-RU" altLang="ru-RU" sz="1400" b="1" dirty="0">
                <a:latin typeface="Arial" charset="0"/>
                <a:cs typeface="Arial" charset="0"/>
              </a:rPr>
              <a:t> белка в </a:t>
            </a:r>
            <a:r>
              <a:rPr lang="ru-RU" altLang="ru-RU" sz="1400" b="1" dirty="0" err="1">
                <a:latin typeface="Arial" charset="0"/>
                <a:cs typeface="Arial" charset="0"/>
              </a:rPr>
              <a:t>пероксисомы</a:t>
            </a:r>
            <a:endParaRPr lang="ru-RU" altLang="ru-RU" sz="1400" b="1" dirty="0">
              <a:latin typeface="Arial" charset="0"/>
              <a:cs typeface="Arial" charset="0"/>
            </a:endParaRPr>
          </a:p>
          <a:p>
            <a:pPr marL="285750" indent="-285750" algn="just" fontAlgn="auto">
              <a:spcBef>
                <a:spcPts val="0"/>
              </a:spcBef>
              <a:spcAft>
                <a:spcPts val="0"/>
              </a:spcAft>
              <a:buFont typeface="Wingdings" pitchFamily="2" charset="2"/>
              <a:buChar char="Ø"/>
              <a:tabLst>
                <a:tab pos="685800" algn="l"/>
              </a:tabLst>
              <a:defRPr/>
            </a:pPr>
            <a:r>
              <a:rPr lang="en-US" altLang="ru-RU" sz="1400" b="1" dirty="0">
                <a:latin typeface="Arial" charset="0"/>
                <a:cs typeface="Arial" charset="0"/>
              </a:rPr>
              <a:t>PTS</a:t>
            </a:r>
            <a:r>
              <a:rPr lang="ru-RU" altLang="ru-RU" sz="1400" b="1" dirty="0">
                <a:latin typeface="Arial" charset="0"/>
                <a:cs typeface="Arial" charset="0"/>
              </a:rPr>
              <a:t>1 - </a:t>
            </a:r>
            <a:r>
              <a:rPr lang="en-US" altLang="ru-RU" sz="1400" b="1" dirty="0">
                <a:latin typeface="Arial" charset="0"/>
                <a:cs typeface="Arial" charset="0"/>
              </a:rPr>
              <a:t>S/A/C-K/R/H-L/M </a:t>
            </a:r>
            <a:r>
              <a:rPr lang="ru-RU" altLang="ru-RU" sz="1400" dirty="0">
                <a:latin typeface="Arial" charset="0"/>
                <a:cs typeface="Arial" charset="0"/>
              </a:rPr>
              <a:t>аминокислоты на С-конце.</a:t>
            </a:r>
          </a:p>
          <a:p>
            <a:pPr marL="285750" indent="-285750" algn="just" fontAlgn="auto">
              <a:spcBef>
                <a:spcPts val="0"/>
              </a:spcBef>
              <a:spcAft>
                <a:spcPts val="0"/>
              </a:spcAft>
              <a:buFont typeface="Wingdings" pitchFamily="2" charset="2"/>
              <a:buChar char="Ø"/>
              <a:tabLst>
                <a:tab pos="685800" algn="l"/>
              </a:tabLst>
              <a:defRPr/>
            </a:pPr>
            <a:r>
              <a:rPr lang="en-US" altLang="ru-RU" sz="1400" b="1" dirty="0">
                <a:latin typeface="Arial" charset="0"/>
                <a:cs typeface="Arial" charset="0"/>
              </a:rPr>
              <a:t>PTS2</a:t>
            </a:r>
            <a:r>
              <a:rPr lang="ru-RU" altLang="ru-RU" sz="1400" b="1" dirty="0">
                <a:latin typeface="Arial" charset="0"/>
                <a:cs typeface="Arial" charset="0"/>
              </a:rPr>
              <a:t> - </a:t>
            </a:r>
            <a:r>
              <a:rPr lang="en-US" altLang="ru-RU" sz="1400" b="1" dirty="0">
                <a:latin typeface="Arial" charset="0"/>
                <a:cs typeface="Arial" charset="0"/>
              </a:rPr>
              <a:t>R/K-L/I-X5-H/Q/L/A </a:t>
            </a:r>
            <a:r>
              <a:rPr lang="ru-RU" altLang="ru-RU" sz="1400" dirty="0">
                <a:latin typeface="Arial" charset="0"/>
                <a:cs typeface="Arial" charset="0"/>
              </a:rPr>
              <a:t>аминокислоты на </a:t>
            </a:r>
            <a:r>
              <a:rPr lang="en-US" altLang="ru-RU" sz="1400" dirty="0">
                <a:latin typeface="Arial" charset="0"/>
                <a:cs typeface="Arial" charset="0"/>
              </a:rPr>
              <a:t>N-</a:t>
            </a:r>
            <a:r>
              <a:rPr lang="ru-RU" altLang="ru-RU" sz="1400" dirty="0">
                <a:latin typeface="Arial" charset="0"/>
                <a:cs typeface="Arial" charset="0"/>
              </a:rPr>
              <a:t>конце.</a:t>
            </a:r>
          </a:p>
          <a:p>
            <a:pPr algn="just" fontAlgn="auto">
              <a:spcBef>
                <a:spcPts val="0"/>
              </a:spcBef>
              <a:spcAft>
                <a:spcPts val="0"/>
              </a:spcAft>
              <a:tabLst>
                <a:tab pos="685800" algn="l"/>
              </a:tabLst>
              <a:defRPr/>
            </a:pPr>
            <a:endParaRPr lang="ru-RU" altLang="ru-RU" sz="1600" dirty="0">
              <a:latin typeface="Arial" charset="0"/>
              <a:cs typeface="Arial" charset="0"/>
            </a:endParaRPr>
          </a:p>
        </p:txBody>
      </p:sp>
    </p:spTree>
    <p:extLst>
      <p:ext uri="{BB962C8B-B14F-4D97-AF65-F5344CB8AC3E}">
        <p14:creationId xmlns:p14="http://schemas.microsoft.com/office/powerpoint/2010/main" val="33277456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6775" y="25400"/>
            <a:ext cx="10553700" cy="6832600"/>
          </a:xfrm>
          <a:prstGeom prst="rect">
            <a:avLst/>
          </a:prstGeom>
          <a:noFill/>
        </p:spPr>
        <p:txBody>
          <a:bodyPr>
            <a:spAutoFit/>
          </a:bodyPr>
          <a:lstStyle/>
          <a:p>
            <a:pPr eaLnBrk="1" fontAlgn="auto" hangingPunct="1">
              <a:spcBef>
                <a:spcPts val="0"/>
              </a:spcBef>
              <a:spcAft>
                <a:spcPts val="0"/>
              </a:spcAft>
              <a:defRPr/>
            </a:pPr>
            <a:r>
              <a:rPr lang="ru-RU" sz="2000" b="1" dirty="0">
                <a:effectLst>
                  <a:outerShdw blurRad="38100" dist="38100" dir="2700000" algn="tl">
                    <a:srgbClr val="000000">
                      <a:alpha val="43137"/>
                    </a:srgbClr>
                  </a:outerShdw>
                </a:effectLst>
                <a:latin typeface="Arial" charset="0"/>
              </a:rPr>
              <a:t>Биологическая функция </a:t>
            </a:r>
            <a:r>
              <a:rPr lang="ru-RU" sz="2000" b="1" dirty="0" err="1">
                <a:effectLst>
                  <a:outerShdw blurRad="38100" dist="38100" dir="2700000" algn="tl">
                    <a:srgbClr val="000000">
                      <a:alpha val="43137"/>
                    </a:srgbClr>
                  </a:outerShdw>
                </a:effectLst>
                <a:latin typeface="Arial" charset="0"/>
              </a:rPr>
              <a:t>шаперонов</a:t>
            </a:r>
            <a:r>
              <a:rPr lang="ru-RU" sz="2000" b="1" dirty="0">
                <a:effectLst>
                  <a:outerShdw blurRad="38100" dist="38100" dir="2700000" algn="tl">
                    <a:srgbClr val="000000">
                      <a:alpha val="43137"/>
                    </a:srgbClr>
                  </a:outerShdw>
                </a:effectLst>
                <a:latin typeface="Arial" charset="0"/>
              </a:rPr>
              <a:t>:</a:t>
            </a:r>
          </a:p>
          <a:p>
            <a:pPr eaLnBrk="1" fontAlgn="auto" hangingPunct="1">
              <a:spcBef>
                <a:spcPts val="0"/>
              </a:spcBef>
              <a:spcAft>
                <a:spcPts val="0"/>
              </a:spcAft>
              <a:defRPr/>
            </a:pPr>
            <a:endParaRPr lang="ru-RU" b="1" dirty="0">
              <a:latin typeface="Arial" charset="0"/>
            </a:endParaRPr>
          </a:p>
          <a:p>
            <a:pPr marL="342900" indent="-342900" algn="just" eaLnBrk="1" fontAlgn="auto" hangingPunct="1">
              <a:spcBef>
                <a:spcPts val="0"/>
              </a:spcBef>
              <a:spcAft>
                <a:spcPts val="0"/>
              </a:spcAft>
              <a:buClr>
                <a:srgbClr val="0033CC"/>
              </a:buClr>
              <a:buFont typeface="Wingdings" panose="05000000000000000000" pitchFamily="2" charset="2"/>
              <a:buChar char="ü"/>
              <a:defRPr/>
            </a:pPr>
            <a:r>
              <a:rPr lang="ru-RU" sz="2000" dirty="0">
                <a:latin typeface="Arial" charset="0"/>
              </a:rPr>
              <a:t> Коррекция структуры и </a:t>
            </a:r>
            <a:r>
              <a:rPr lang="ru-RU" sz="2000" dirty="0" err="1">
                <a:latin typeface="Arial" charset="0"/>
              </a:rPr>
              <a:t>конформации</a:t>
            </a:r>
            <a:r>
              <a:rPr lang="ru-RU" sz="2000" dirty="0">
                <a:latin typeface="Arial" charset="0"/>
              </a:rPr>
              <a:t> белков в клетке;</a:t>
            </a:r>
          </a:p>
          <a:p>
            <a:pPr marL="342900" indent="-342900" algn="just" eaLnBrk="1" fontAlgn="auto" hangingPunct="1">
              <a:spcBef>
                <a:spcPts val="0"/>
              </a:spcBef>
              <a:spcAft>
                <a:spcPts val="0"/>
              </a:spcAft>
              <a:buClr>
                <a:srgbClr val="0033CC"/>
              </a:buClr>
              <a:buFont typeface="Wingdings" panose="05000000000000000000" pitchFamily="2" charset="2"/>
              <a:buChar char="ü"/>
              <a:defRPr/>
            </a:pPr>
            <a:r>
              <a:rPr lang="ru-RU" sz="2000" dirty="0">
                <a:latin typeface="Arial" charset="0"/>
              </a:rPr>
              <a:t>Предотвращение агрегации неправильно свернутых или частично развернутых белков;</a:t>
            </a:r>
          </a:p>
          <a:p>
            <a:pPr marL="342900" indent="-342900" algn="just" eaLnBrk="1" fontAlgn="auto" hangingPunct="1">
              <a:spcBef>
                <a:spcPts val="0"/>
              </a:spcBef>
              <a:spcAft>
                <a:spcPts val="0"/>
              </a:spcAft>
              <a:buClr>
                <a:srgbClr val="0033CC"/>
              </a:buClr>
              <a:buFont typeface="Wingdings" panose="05000000000000000000" pitchFamily="2" charset="2"/>
              <a:buChar char="ü"/>
              <a:defRPr/>
            </a:pPr>
            <a:r>
              <a:rPr lang="ru-RU" sz="2000" dirty="0">
                <a:latin typeface="Arial" charset="0"/>
              </a:rPr>
              <a:t>Разрушение и </a:t>
            </a:r>
            <a:r>
              <a:rPr lang="ru-RU" sz="2000" dirty="0" err="1">
                <a:latin typeface="Arial" charset="0"/>
              </a:rPr>
              <a:t>солюбилизация</a:t>
            </a:r>
            <a:r>
              <a:rPr lang="ru-RU" sz="2000" dirty="0">
                <a:latin typeface="Arial" charset="0"/>
              </a:rPr>
              <a:t> стабильных белковых агрегатов;</a:t>
            </a:r>
          </a:p>
          <a:p>
            <a:pPr marL="342900" indent="-342900" algn="just" eaLnBrk="1" fontAlgn="auto" hangingPunct="1">
              <a:spcBef>
                <a:spcPts val="0"/>
              </a:spcBef>
              <a:spcAft>
                <a:spcPts val="0"/>
              </a:spcAft>
              <a:buClr>
                <a:srgbClr val="0033CC"/>
              </a:buClr>
              <a:buFont typeface="Wingdings" panose="05000000000000000000" pitchFamily="2" charset="2"/>
              <a:buChar char="ü"/>
              <a:defRPr/>
            </a:pPr>
            <a:r>
              <a:rPr lang="ru-RU" sz="2000" dirty="0">
                <a:latin typeface="Arial" charset="0"/>
              </a:rPr>
              <a:t>Разворачивание </a:t>
            </a:r>
            <a:r>
              <a:rPr lang="ru-RU" sz="2000" dirty="0" err="1">
                <a:latin typeface="Arial" charset="0"/>
              </a:rPr>
              <a:t>нативных</a:t>
            </a:r>
            <a:r>
              <a:rPr lang="ru-RU" sz="2000" dirty="0">
                <a:latin typeface="Arial" charset="0"/>
              </a:rPr>
              <a:t> белков для их </a:t>
            </a:r>
            <a:r>
              <a:rPr lang="ru-RU" sz="2000" dirty="0" err="1">
                <a:latin typeface="Arial" charset="0"/>
              </a:rPr>
              <a:t>транслокации</a:t>
            </a:r>
            <a:r>
              <a:rPr lang="ru-RU" sz="2000" dirty="0">
                <a:latin typeface="Arial" charset="0"/>
              </a:rPr>
              <a:t> через мембраны;</a:t>
            </a:r>
          </a:p>
          <a:p>
            <a:pPr marL="342900" indent="-342900" algn="just" eaLnBrk="1" fontAlgn="auto" hangingPunct="1">
              <a:spcBef>
                <a:spcPts val="0"/>
              </a:spcBef>
              <a:spcAft>
                <a:spcPts val="0"/>
              </a:spcAft>
              <a:buClr>
                <a:srgbClr val="0033CC"/>
              </a:buClr>
              <a:buFont typeface="Wingdings" panose="05000000000000000000" pitchFamily="2" charset="2"/>
              <a:buChar char="ü"/>
              <a:defRPr/>
            </a:pPr>
            <a:r>
              <a:rPr lang="ru-RU" sz="2000" dirty="0">
                <a:latin typeface="Arial" charset="0"/>
              </a:rPr>
              <a:t>Разворачивание белков для их последующей деградации.</a:t>
            </a:r>
          </a:p>
          <a:p>
            <a:pPr algn="just" eaLnBrk="1" fontAlgn="auto" hangingPunct="1">
              <a:spcBef>
                <a:spcPts val="0"/>
              </a:spcBef>
              <a:spcAft>
                <a:spcPts val="0"/>
              </a:spcAft>
              <a:buClr>
                <a:srgbClr val="0033CC"/>
              </a:buClr>
              <a:defRPr/>
            </a:pPr>
            <a:endParaRPr lang="ru-RU" sz="2000" b="1" i="1" dirty="0">
              <a:solidFill>
                <a:srgbClr val="0033CC"/>
              </a:solidFill>
              <a:latin typeface="Arial" charset="0"/>
            </a:endParaRPr>
          </a:p>
          <a:p>
            <a:pPr algn="just" eaLnBrk="1" fontAlgn="auto" hangingPunct="1">
              <a:spcBef>
                <a:spcPts val="0"/>
              </a:spcBef>
              <a:spcAft>
                <a:spcPts val="0"/>
              </a:spcAft>
              <a:buClr>
                <a:srgbClr val="0033CC"/>
              </a:buClr>
              <a:defRPr/>
            </a:pPr>
            <a:r>
              <a:rPr lang="ru-RU" sz="2000" i="1" dirty="0" err="1">
                <a:solidFill>
                  <a:srgbClr val="7030A0"/>
                </a:solidFill>
                <a:latin typeface="Arial" charset="0"/>
              </a:rPr>
              <a:t>Шапероны</a:t>
            </a:r>
            <a:r>
              <a:rPr lang="ru-RU" sz="2000" i="1" dirty="0">
                <a:solidFill>
                  <a:srgbClr val="7030A0"/>
                </a:solidFill>
                <a:latin typeface="Arial" charset="0"/>
              </a:rPr>
              <a:t> являются основными компонентами системы контроля качества клеточного </a:t>
            </a:r>
            <a:r>
              <a:rPr lang="ru-RU" sz="2000" i="1" dirty="0" err="1">
                <a:solidFill>
                  <a:srgbClr val="7030A0"/>
                </a:solidFill>
                <a:latin typeface="Arial" charset="0"/>
              </a:rPr>
              <a:t>протеома</a:t>
            </a:r>
            <a:r>
              <a:rPr lang="ru-RU" sz="2000" i="1" dirty="0">
                <a:solidFill>
                  <a:srgbClr val="0033CC"/>
                </a:solidFill>
                <a:latin typeface="Arial" charset="0"/>
              </a:rPr>
              <a:t> </a:t>
            </a:r>
          </a:p>
          <a:p>
            <a:pPr algn="just" eaLnBrk="1" fontAlgn="auto" hangingPunct="1">
              <a:spcBef>
                <a:spcPts val="0"/>
              </a:spcBef>
              <a:spcAft>
                <a:spcPts val="0"/>
              </a:spcAft>
              <a:buClr>
                <a:srgbClr val="0033CC"/>
              </a:buClr>
              <a:defRPr/>
            </a:pPr>
            <a:endParaRPr lang="ru-RU" sz="2000" b="1" i="1" dirty="0">
              <a:solidFill>
                <a:srgbClr val="0033CC"/>
              </a:solidFill>
              <a:latin typeface="Arial" charset="0"/>
            </a:endParaRPr>
          </a:p>
          <a:p>
            <a:pPr marL="457200" indent="-457200" eaLnBrk="1" fontAlgn="auto" hangingPunct="1">
              <a:spcBef>
                <a:spcPts val="0"/>
              </a:spcBef>
              <a:spcAft>
                <a:spcPts val="0"/>
              </a:spcAft>
              <a:buFont typeface="Wingdings" panose="05000000000000000000" pitchFamily="2" charset="2"/>
              <a:buChar char="ü"/>
              <a:defRPr/>
            </a:pPr>
            <a:r>
              <a:rPr lang="ru-RU" sz="2000" dirty="0">
                <a:latin typeface="Arial" panose="020B0604020202020204" pitchFamily="34" charset="0"/>
                <a:cs typeface="Arial" panose="020B0604020202020204" pitchFamily="34" charset="0"/>
              </a:rPr>
              <a:t>Синтез БТШ индуцируется не только температурным стрессом, но и другими факторами</a:t>
            </a:r>
          </a:p>
          <a:p>
            <a:pPr marL="457200" indent="-457200" eaLnBrk="1" fontAlgn="auto" hangingPunct="1">
              <a:spcBef>
                <a:spcPts val="0"/>
              </a:spcBef>
              <a:spcAft>
                <a:spcPts val="0"/>
              </a:spcAft>
              <a:buFont typeface="Wingdings" panose="05000000000000000000" pitchFamily="2" charset="2"/>
              <a:buChar char="ü"/>
              <a:defRPr/>
            </a:pPr>
            <a:r>
              <a:rPr lang="ru-RU" sz="2000" dirty="0">
                <a:latin typeface="Arial" panose="020B0604020202020204" pitchFamily="34" charset="0"/>
                <a:cs typeface="Arial" panose="020B0604020202020204" pitchFamily="34" charset="0"/>
              </a:rPr>
              <a:t>Непосредственной причиной реакции клетки на стресс служит появление денатурированных белков </a:t>
            </a:r>
          </a:p>
          <a:p>
            <a:pPr marL="457200" indent="-457200" eaLnBrk="1" fontAlgn="auto" hangingPunct="1">
              <a:spcBef>
                <a:spcPts val="0"/>
              </a:spcBef>
              <a:spcAft>
                <a:spcPts val="0"/>
              </a:spcAft>
              <a:buFont typeface="Wingdings" panose="05000000000000000000" pitchFamily="2" charset="2"/>
              <a:buChar char="ü"/>
              <a:defRPr/>
            </a:pPr>
            <a:r>
              <a:rPr lang="ru-RU" sz="2000" b="1" dirty="0">
                <a:latin typeface="Arial" panose="020B0604020202020204" pitchFamily="34" charset="0"/>
                <a:cs typeface="Arial" panose="020B0604020202020204" pitchFamily="34" charset="0"/>
              </a:rPr>
              <a:t>Накопление денатурированных белков индуцирует синтез БТШ.</a:t>
            </a:r>
          </a:p>
          <a:p>
            <a:pPr eaLnBrk="1" fontAlgn="auto" hangingPunct="1">
              <a:spcBef>
                <a:spcPts val="0"/>
              </a:spcBef>
              <a:spcAft>
                <a:spcPts val="0"/>
              </a:spcAft>
              <a:defRPr/>
            </a:pPr>
            <a:endParaRPr lang="ru-RU" sz="2000" b="1" dirty="0">
              <a:latin typeface="Arial" panose="020B0604020202020204" pitchFamily="34" charset="0"/>
              <a:cs typeface="Arial" panose="020B0604020202020204" pitchFamily="34" charset="0"/>
            </a:endParaRPr>
          </a:p>
          <a:p>
            <a:pPr eaLnBrk="1" fontAlgn="auto" hangingPunct="1">
              <a:spcBef>
                <a:spcPts val="0"/>
              </a:spcBef>
              <a:spcAft>
                <a:spcPts val="0"/>
              </a:spcAft>
              <a:defRPr/>
            </a:pPr>
            <a:r>
              <a:rPr lang="ru-RU" altLang="ru-RU" sz="2000" b="1" dirty="0">
                <a:solidFill>
                  <a:srgbClr val="7030A0"/>
                </a:solidFill>
                <a:latin typeface="Arial" panose="020B0604020202020204" pitchFamily="34" charset="0"/>
                <a:cs typeface="Arial" panose="020B0604020202020204" pitchFamily="34" charset="0"/>
              </a:rPr>
              <a:t>Шапероны</a:t>
            </a:r>
            <a:r>
              <a:rPr lang="ru-RU" altLang="ru-RU" sz="2000" dirty="0">
                <a:solidFill>
                  <a:srgbClr val="7030A0"/>
                </a:solidFill>
                <a:latin typeface="Arial" panose="020B0604020202020204" pitchFamily="34" charset="0"/>
                <a:cs typeface="Arial" panose="020B0604020202020204" pitchFamily="34" charset="0"/>
              </a:rPr>
              <a:t> </a:t>
            </a:r>
            <a:r>
              <a:rPr lang="en-US" altLang="ru-RU" sz="2000" dirty="0">
                <a:solidFill>
                  <a:srgbClr val="7030A0"/>
                </a:solidFill>
                <a:latin typeface="Arial" panose="020B0604020202020204" pitchFamily="34" charset="0"/>
                <a:cs typeface="Arial" panose="020B0604020202020204" pitchFamily="34" charset="0"/>
              </a:rPr>
              <a:t>– </a:t>
            </a:r>
            <a:r>
              <a:rPr lang="ru-RU" altLang="ru-RU" sz="2000" dirty="0">
                <a:solidFill>
                  <a:srgbClr val="7030A0"/>
                </a:solidFill>
                <a:latin typeface="Arial" panose="020B0604020202020204" pitchFamily="34" charset="0"/>
                <a:cs typeface="Arial" panose="020B0604020202020204" pitchFamily="34" charset="0"/>
              </a:rPr>
              <a:t>белки, которые вовлечены в </a:t>
            </a:r>
            <a:r>
              <a:rPr lang="ru-RU" altLang="ru-RU" sz="2000" dirty="0" err="1">
                <a:solidFill>
                  <a:srgbClr val="7030A0"/>
                </a:solidFill>
                <a:latin typeface="Arial" panose="020B0604020202020204" pitchFamily="34" charset="0"/>
                <a:cs typeface="Arial" panose="020B0604020202020204" pitchFamily="34" charset="0"/>
              </a:rPr>
              <a:t>нековалентный</a:t>
            </a:r>
            <a:r>
              <a:rPr lang="ru-RU" altLang="ru-RU" sz="2000" dirty="0">
                <a:solidFill>
                  <a:srgbClr val="7030A0"/>
                </a:solidFill>
                <a:latin typeface="Arial" panose="020B0604020202020204" pitchFamily="34" charset="0"/>
                <a:cs typeface="Arial" panose="020B0604020202020204" pitchFamily="34" charset="0"/>
              </a:rPr>
              <a:t> </a:t>
            </a:r>
            <a:r>
              <a:rPr lang="ru-RU" altLang="ru-RU" sz="2000" dirty="0" err="1">
                <a:solidFill>
                  <a:srgbClr val="7030A0"/>
                </a:solidFill>
                <a:latin typeface="Arial" panose="020B0604020202020204" pitchFamily="34" charset="0"/>
                <a:cs typeface="Arial" panose="020B0604020202020204" pitchFamily="34" charset="0"/>
              </a:rPr>
              <a:t>фолдинг</a:t>
            </a:r>
            <a:r>
              <a:rPr lang="ru-RU" altLang="ru-RU" sz="2000" dirty="0">
                <a:solidFill>
                  <a:srgbClr val="7030A0"/>
                </a:solidFill>
                <a:latin typeface="Arial" panose="020B0604020202020204" pitchFamily="34" charset="0"/>
                <a:cs typeface="Arial" panose="020B0604020202020204" pitchFamily="34" charset="0"/>
              </a:rPr>
              <a:t> и/или разворачивание белков, а также в сборку и/или разборку других макромолекул клетки </a:t>
            </a:r>
            <a:r>
              <a:rPr lang="en-US" altLang="ru-RU" sz="2000" i="1" dirty="0">
                <a:solidFill>
                  <a:srgbClr val="7030A0"/>
                </a:solidFill>
                <a:latin typeface="Arial" panose="020B0604020202020204" pitchFamily="34" charset="0"/>
                <a:cs typeface="Arial" panose="020B0604020202020204" pitchFamily="34" charset="0"/>
              </a:rPr>
              <a:t>in vivo</a:t>
            </a:r>
            <a:r>
              <a:rPr lang="ru-RU" altLang="ru-RU" sz="2000" i="1" dirty="0">
                <a:solidFill>
                  <a:srgbClr val="7030A0"/>
                </a:solidFill>
                <a:latin typeface="Arial" panose="020B0604020202020204" pitchFamily="34" charset="0"/>
                <a:cs typeface="Arial" panose="020B0604020202020204" pitchFamily="34" charset="0"/>
              </a:rPr>
              <a:t>. </a:t>
            </a:r>
            <a:r>
              <a:rPr lang="ru-RU" altLang="ru-RU" sz="2000" b="1" i="1" dirty="0">
                <a:solidFill>
                  <a:srgbClr val="7030A0"/>
                </a:solidFill>
                <a:latin typeface="Arial" panose="020B0604020202020204" pitchFamily="34" charset="0"/>
                <a:cs typeface="Arial" panose="020B0604020202020204" pitchFamily="34" charset="0"/>
              </a:rPr>
              <a:t>Шапероны  не являются постоянными компонентами этих структур и не участвуют в реализации ими собственных биологических функций.</a:t>
            </a:r>
            <a:endParaRPr lang="ru-RU" sz="20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6129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177925" y="4043363"/>
            <a:ext cx="10052050"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2000" b="1">
                <a:solidFill>
                  <a:srgbClr val="080808"/>
                </a:solidFill>
                <a:latin typeface="Arial" panose="020B0604020202020204" pitchFamily="34" charset="0"/>
              </a:rPr>
              <a:t>Walter </a:t>
            </a:r>
            <a:r>
              <a:rPr lang="ru-RU" altLang="ru-RU" sz="2000" b="1">
                <a:solidFill>
                  <a:srgbClr val="080808"/>
                </a:solidFill>
                <a:latin typeface="Arial" panose="020B0604020202020204" pitchFamily="34" charset="0"/>
              </a:rPr>
              <a:t>и</a:t>
            </a:r>
            <a:r>
              <a:rPr lang="en-US" altLang="ru-RU" sz="2000" b="1">
                <a:solidFill>
                  <a:srgbClr val="080808"/>
                </a:solidFill>
                <a:latin typeface="Arial" panose="020B0604020202020204" pitchFamily="34" charset="0"/>
              </a:rPr>
              <a:t> Blobel</a:t>
            </a:r>
            <a:r>
              <a:rPr lang="en-US" altLang="ru-RU" sz="2000">
                <a:solidFill>
                  <a:srgbClr val="080808"/>
                </a:solidFill>
                <a:latin typeface="Arial" panose="020B0604020202020204" pitchFamily="34" charset="0"/>
              </a:rPr>
              <a:t> </a:t>
            </a:r>
            <a:r>
              <a:rPr lang="ru-RU" altLang="ru-RU" sz="2000">
                <a:solidFill>
                  <a:srgbClr val="080808"/>
                </a:solidFill>
                <a:latin typeface="Arial" panose="020B0604020202020204" pitchFamily="34" charset="0"/>
              </a:rPr>
              <a:t> при работе с бесклеточной системой синтеза белка обнаружили:</a:t>
            </a:r>
          </a:p>
          <a:p>
            <a:pPr>
              <a:lnSpc>
                <a:spcPct val="100000"/>
              </a:lnSpc>
              <a:spcBef>
                <a:spcPct val="0"/>
              </a:spcBef>
              <a:buFont typeface="Wingdings" panose="05000000000000000000" pitchFamily="2" charset="2"/>
              <a:buChar char="Ø"/>
            </a:pPr>
            <a:r>
              <a:rPr lang="ru-RU" altLang="ru-RU" sz="2000">
                <a:solidFill>
                  <a:srgbClr val="080808"/>
                </a:solidFill>
                <a:latin typeface="Arial" panose="020B0604020202020204" pitchFamily="34" charset="0"/>
              </a:rPr>
              <a:t>  промывка микросомальной фракции высокой концентрацией К</a:t>
            </a:r>
            <a:r>
              <a:rPr lang="en-US" altLang="ru-RU" sz="2000">
                <a:solidFill>
                  <a:srgbClr val="080808"/>
                </a:solidFill>
                <a:latin typeface="Arial" panose="020B0604020202020204" pitchFamily="34" charset="0"/>
              </a:rPr>
              <a:t>Cl</a:t>
            </a:r>
            <a:r>
              <a:rPr lang="ru-RU" altLang="ru-RU" sz="2000">
                <a:solidFill>
                  <a:srgbClr val="080808"/>
                </a:solidFill>
                <a:latin typeface="Arial" panose="020B0604020202020204" pitchFamily="34" charset="0"/>
              </a:rPr>
              <a:t>  </a:t>
            </a:r>
          </a:p>
          <a:p>
            <a:pPr>
              <a:lnSpc>
                <a:spcPct val="100000"/>
              </a:lnSpc>
              <a:spcBef>
                <a:spcPct val="0"/>
              </a:spcBef>
              <a:buFont typeface="Wingdings" panose="05000000000000000000" pitchFamily="2" charset="2"/>
              <a:buNone/>
            </a:pPr>
            <a:r>
              <a:rPr lang="ru-RU" altLang="ru-RU" sz="2000">
                <a:solidFill>
                  <a:srgbClr val="080808"/>
                </a:solidFill>
                <a:latin typeface="Arial" panose="020B0604020202020204" pitchFamily="34" charset="0"/>
              </a:rPr>
              <a:t>прекращает трансляцию;</a:t>
            </a:r>
          </a:p>
          <a:p>
            <a:pPr>
              <a:lnSpc>
                <a:spcPct val="100000"/>
              </a:lnSpc>
              <a:spcBef>
                <a:spcPct val="0"/>
              </a:spcBef>
              <a:buFont typeface="Wingdings" panose="05000000000000000000" pitchFamily="2" charset="2"/>
              <a:buChar char="Ø"/>
            </a:pPr>
            <a:r>
              <a:rPr lang="ru-RU" altLang="ru-RU" sz="2000">
                <a:solidFill>
                  <a:srgbClr val="080808"/>
                </a:solidFill>
                <a:latin typeface="Arial" panose="020B0604020202020204" pitchFamily="34" charset="0"/>
              </a:rPr>
              <a:t>  в солевом экстракте присутствуют </a:t>
            </a:r>
            <a:r>
              <a:rPr lang="en-US" altLang="ru-RU" sz="2000" b="1">
                <a:solidFill>
                  <a:srgbClr val="080808"/>
                </a:solidFill>
                <a:latin typeface="Arial" panose="020B0604020202020204" pitchFamily="34" charset="0"/>
              </a:rPr>
              <a:t>11S </a:t>
            </a:r>
            <a:r>
              <a:rPr lang="ru-RU" altLang="ru-RU" sz="2000" b="1">
                <a:solidFill>
                  <a:srgbClr val="080808"/>
                </a:solidFill>
                <a:latin typeface="Arial" panose="020B0604020202020204" pitchFamily="34" charset="0"/>
              </a:rPr>
              <a:t>частицы;</a:t>
            </a:r>
            <a:endParaRPr lang="ru-RU" altLang="ru-RU" sz="2000">
              <a:solidFill>
                <a:srgbClr val="080808"/>
              </a:solidFill>
              <a:latin typeface="Arial" panose="020B0604020202020204" pitchFamily="34" charset="0"/>
            </a:endParaRPr>
          </a:p>
          <a:p>
            <a:pPr>
              <a:lnSpc>
                <a:spcPct val="100000"/>
              </a:lnSpc>
              <a:spcBef>
                <a:spcPct val="0"/>
              </a:spcBef>
              <a:buFont typeface="Wingdings" panose="05000000000000000000" pitchFamily="2" charset="2"/>
              <a:buChar char="Ø"/>
            </a:pPr>
            <a:r>
              <a:rPr lang="ru-RU" altLang="ru-RU" sz="2000">
                <a:solidFill>
                  <a:srgbClr val="080808"/>
                </a:solidFill>
                <a:latin typeface="Arial" panose="020B0604020202020204" pitchFamily="34" charset="0"/>
              </a:rPr>
              <a:t>  добавление </a:t>
            </a:r>
            <a:r>
              <a:rPr lang="en-US" altLang="ru-RU" sz="2000" b="1">
                <a:solidFill>
                  <a:srgbClr val="080808"/>
                </a:solidFill>
                <a:latin typeface="Arial" panose="020B0604020202020204" pitchFamily="34" charset="0"/>
              </a:rPr>
              <a:t>11S </a:t>
            </a:r>
            <a:r>
              <a:rPr lang="ru-RU" altLang="ru-RU" sz="2000" b="1">
                <a:solidFill>
                  <a:srgbClr val="080808"/>
                </a:solidFill>
                <a:latin typeface="Arial" panose="020B0604020202020204" pitchFamily="34" charset="0"/>
              </a:rPr>
              <a:t>частиц</a:t>
            </a:r>
            <a:r>
              <a:rPr lang="ru-RU" altLang="ru-RU" sz="2000">
                <a:solidFill>
                  <a:srgbClr val="080808"/>
                </a:solidFill>
                <a:latin typeface="Arial" panose="020B0604020202020204" pitchFamily="34" charset="0"/>
              </a:rPr>
              <a:t> возобновляет трансляцию; </a:t>
            </a:r>
            <a:endParaRPr lang="en-US" altLang="ru-RU" sz="2000">
              <a:solidFill>
                <a:srgbClr val="080808"/>
              </a:solidFill>
              <a:latin typeface="Arial" panose="020B0604020202020204" pitchFamily="34" charset="0"/>
            </a:endParaRPr>
          </a:p>
          <a:p>
            <a:pPr>
              <a:lnSpc>
                <a:spcPct val="100000"/>
              </a:lnSpc>
              <a:spcBef>
                <a:spcPct val="0"/>
              </a:spcBef>
              <a:buFont typeface="Wingdings" panose="05000000000000000000" pitchFamily="2" charset="2"/>
              <a:buChar char="Ø"/>
            </a:pPr>
            <a:r>
              <a:rPr lang="ru-RU" altLang="ru-RU" sz="2000" b="1">
                <a:solidFill>
                  <a:srgbClr val="080808"/>
                </a:solidFill>
                <a:latin typeface="Arial" panose="020B0604020202020204" pitchFamily="34" charset="0"/>
              </a:rPr>
              <a:t>  </a:t>
            </a:r>
            <a:r>
              <a:rPr lang="en-US" altLang="ru-RU" sz="2000" b="1">
                <a:solidFill>
                  <a:srgbClr val="080808"/>
                </a:solidFill>
                <a:latin typeface="Arial" panose="020B0604020202020204" pitchFamily="34" charset="0"/>
              </a:rPr>
              <a:t>11S </a:t>
            </a:r>
            <a:r>
              <a:rPr lang="ru-RU" altLang="ru-RU" sz="2000" b="1">
                <a:solidFill>
                  <a:srgbClr val="080808"/>
                </a:solidFill>
                <a:latin typeface="Arial" panose="020B0604020202020204" pitchFamily="34" charset="0"/>
              </a:rPr>
              <a:t>частицы</a:t>
            </a:r>
            <a:r>
              <a:rPr lang="en-US" altLang="ru-RU" sz="2000">
                <a:solidFill>
                  <a:srgbClr val="080808"/>
                </a:solidFill>
                <a:latin typeface="Arial" panose="020B0604020202020204" pitchFamily="34" charset="0"/>
              </a:rPr>
              <a:t> </a:t>
            </a:r>
            <a:r>
              <a:rPr lang="ru-RU" altLang="ru-RU" sz="2000">
                <a:solidFill>
                  <a:srgbClr val="080808"/>
                </a:solidFill>
                <a:latin typeface="Arial" panose="020B0604020202020204" pitchFamily="34" charset="0"/>
              </a:rPr>
              <a:t>содержат 6 различных белков, связанных с 7</a:t>
            </a:r>
            <a:r>
              <a:rPr lang="en-US" altLang="ru-RU" sz="2000">
                <a:solidFill>
                  <a:srgbClr val="080808"/>
                </a:solidFill>
                <a:latin typeface="Arial" panose="020B0604020202020204" pitchFamily="34" charset="0"/>
              </a:rPr>
              <a:t>SL</a:t>
            </a:r>
            <a:r>
              <a:rPr lang="ru-RU" altLang="ru-RU" sz="2000">
                <a:solidFill>
                  <a:srgbClr val="080808"/>
                </a:solidFill>
                <a:latin typeface="Arial" panose="020B0604020202020204" pitchFamily="34" charset="0"/>
              </a:rPr>
              <a:t> РНК;</a:t>
            </a:r>
            <a:endParaRPr lang="en-US" altLang="ru-RU" sz="2000">
              <a:solidFill>
                <a:srgbClr val="080808"/>
              </a:solidFill>
              <a:latin typeface="Arial" panose="020B0604020202020204" pitchFamily="34" charset="0"/>
            </a:endParaRPr>
          </a:p>
          <a:p>
            <a:pPr>
              <a:lnSpc>
                <a:spcPct val="100000"/>
              </a:lnSpc>
              <a:spcBef>
                <a:spcPct val="0"/>
              </a:spcBef>
              <a:buFont typeface="Wingdings" panose="05000000000000000000" pitchFamily="2" charset="2"/>
              <a:buChar char="Ø"/>
            </a:pPr>
            <a:r>
              <a:rPr lang="ru-RU" altLang="ru-RU" sz="2000" b="1">
                <a:solidFill>
                  <a:srgbClr val="080808"/>
                </a:solidFill>
                <a:latin typeface="Arial" panose="020B0604020202020204" pitchFamily="34" charset="0"/>
              </a:rPr>
              <a:t>  </a:t>
            </a:r>
            <a:r>
              <a:rPr lang="en-US" altLang="ru-RU" sz="2000" b="1">
                <a:solidFill>
                  <a:srgbClr val="080808"/>
                </a:solidFill>
                <a:latin typeface="Arial" panose="020B0604020202020204" pitchFamily="34" charset="0"/>
              </a:rPr>
              <a:t>11S </a:t>
            </a:r>
            <a:r>
              <a:rPr lang="ru-RU" altLang="ru-RU" sz="2000" b="1">
                <a:solidFill>
                  <a:srgbClr val="080808"/>
                </a:solidFill>
                <a:latin typeface="Arial" panose="020B0604020202020204" pitchFamily="34" charset="0"/>
              </a:rPr>
              <a:t>частицы </a:t>
            </a:r>
            <a:r>
              <a:rPr lang="ru-RU" altLang="ru-RU" sz="2000">
                <a:solidFill>
                  <a:srgbClr val="080808"/>
                </a:solidFill>
                <a:latin typeface="Arial" panose="020B0604020202020204" pitchFamily="34" charset="0"/>
              </a:rPr>
              <a:t>назвали</a:t>
            </a:r>
            <a:r>
              <a:rPr lang="ru-RU" altLang="ru-RU" sz="2000" b="1">
                <a:solidFill>
                  <a:srgbClr val="080808"/>
                </a:solidFill>
                <a:latin typeface="Arial" panose="020B0604020202020204" pitchFamily="34" charset="0"/>
              </a:rPr>
              <a:t> </a:t>
            </a:r>
            <a:r>
              <a:rPr lang="en-US" altLang="ru-RU" sz="2000" b="1">
                <a:solidFill>
                  <a:srgbClr val="080808"/>
                </a:solidFill>
                <a:latin typeface="Arial" panose="020B0604020202020204" pitchFamily="34" charset="0"/>
              </a:rPr>
              <a:t>SRP </a:t>
            </a:r>
            <a:r>
              <a:rPr lang="en-US" altLang="ru-RU" sz="2000">
                <a:solidFill>
                  <a:srgbClr val="080808"/>
                </a:solidFill>
                <a:latin typeface="Arial" panose="020B0604020202020204" pitchFamily="34" charset="0"/>
              </a:rPr>
              <a:t>(signal recognition particle).</a:t>
            </a:r>
          </a:p>
        </p:txBody>
      </p:sp>
      <p:sp>
        <p:nvSpPr>
          <p:cNvPr id="71683" name="Rectangle 5"/>
          <p:cNvSpPr>
            <a:spLocks noGrp="1" noChangeArrowheads="1"/>
          </p:cNvSpPr>
          <p:nvPr>
            <p:ph type="title"/>
          </p:nvPr>
        </p:nvSpPr>
        <p:spPr>
          <a:xfrm>
            <a:off x="434975" y="201613"/>
            <a:ext cx="4746625" cy="858837"/>
          </a:xfrm>
        </p:spPr>
        <p:txBody>
          <a:bodyPr rtlCol="0">
            <a:normAutofit/>
          </a:bodyPr>
          <a:lstStyle/>
          <a:p>
            <a:pPr fontAlgn="auto">
              <a:spcAft>
                <a:spcPts val="0"/>
              </a:spcAft>
              <a:defRPr/>
            </a:pPr>
            <a:r>
              <a:rPr lang="en-US" altLang="ru-RU" sz="2800" b="1" dirty="0">
                <a:solidFill>
                  <a:schemeClr val="accent1">
                    <a:lumMod val="50000"/>
                  </a:schemeClr>
                </a:solidFill>
                <a:effectLst>
                  <a:outerShdw blurRad="38100" dist="38100" dir="2700000" algn="tl">
                    <a:srgbClr val="000000">
                      <a:alpha val="43137"/>
                    </a:srgbClr>
                  </a:outerShdw>
                </a:effectLst>
              </a:rPr>
              <a:t>SRP</a:t>
            </a:r>
            <a:r>
              <a:rPr lang="ru-RU" altLang="ru-RU" sz="2800" b="1" dirty="0">
                <a:solidFill>
                  <a:schemeClr val="accent1">
                    <a:lumMod val="50000"/>
                  </a:schemeClr>
                </a:solidFill>
                <a:effectLst>
                  <a:outerShdw blurRad="38100" dist="38100" dir="2700000" algn="tl">
                    <a:srgbClr val="000000">
                      <a:alpha val="43137"/>
                    </a:srgbClr>
                  </a:outerShdw>
                </a:effectLst>
              </a:rPr>
              <a:t> - </a:t>
            </a:r>
            <a:r>
              <a:rPr lang="en-US" altLang="ru-RU" sz="2800" b="1" dirty="0">
                <a:solidFill>
                  <a:schemeClr val="accent1">
                    <a:lumMod val="50000"/>
                  </a:schemeClr>
                </a:solidFill>
                <a:effectLst>
                  <a:outerShdw blurRad="38100" dist="38100" dir="2700000" algn="tl">
                    <a:srgbClr val="000000">
                      <a:alpha val="43137"/>
                    </a:srgbClr>
                  </a:outerShdw>
                </a:effectLst>
              </a:rPr>
              <a:t>signal recognition particle</a:t>
            </a:r>
            <a:endParaRPr lang="ru-RU" altLang="ru-RU" sz="2800" b="1" dirty="0">
              <a:solidFill>
                <a:schemeClr val="accent1">
                  <a:lumMod val="50000"/>
                </a:schemeClr>
              </a:solidFill>
              <a:effectLst>
                <a:outerShdw blurRad="38100" dist="38100" dir="2700000" algn="tl">
                  <a:srgbClr val="000000">
                    <a:alpha val="43137"/>
                  </a:srgbClr>
                </a:outerShdw>
              </a:effectLst>
            </a:endParaRPr>
          </a:p>
        </p:txBody>
      </p:sp>
      <p:graphicFrame>
        <p:nvGraphicFramePr>
          <p:cNvPr id="90117" name="Object 4"/>
          <p:cNvGraphicFramePr>
            <a:graphicFrameLocks noChangeAspect="1"/>
          </p:cNvGraphicFramePr>
          <p:nvPr/>
        </p:nvGraphicFramePr>
        <p:xfrm>
          <a:off x="73025" y="1457325"/>
          <a:ext cx="6443663" cy="1520825"/>
        </p:xfrm>
        <a:graphic>
          <a:graphicData uri="http://schemas.openxmlformats.org/presentationml/2006/ole">
            <mc:AlternateContent xmlns:mc="http://schemas.openxmlformats.org/markup-compatibility/2006">
              <mc:Choice xmlns:v="urn:schemas-microsoft-com:vml" Requires="v">
                <p:oleObj spid="_x0000_s3083" name="Image" r:id="rId3" imgW="7847619" imgH="1853315" progId="Photoshop.Image.7">
                  <p:embed/>
                </p:oleObj>
              </mc:Choice>
              <mc:Fallback>
                <p:oleObj name="Image" r:id="rId3" imgW="7847619" imgH="1853315" progId="Photoshop.Image.7">
                  <p:embed/>
                  <p:pic>
                    <p:nvPicPr>
                      <p:cNvPr id="9011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 y="1457325"/>
                        <a:ext cx="6443663"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0118" name="Рисунок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9688" y="230188"/>
            <a:ext cx="5583237"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txBox="1">
            <a:spLocks noChangeArrowheads="1"/>
          </p:cNvSpPr>
          <p:nvPr/>
        </p:nvSpPr>
        <p:spPr>
          <a:xfrm>
            <a:off x="9258300" y="2303463"/>
            <a:ext cx="2428875" cy="582612"/>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ru-RU" altLang="ru-RU" sz="2800" b="1" smtClean="0">
                <a:solidFill>
                  <a:schemeClr val="accent1">
                    <a:lumMod val="50000"/>
                  </a:schemeClr>
                </a:solidFill>
              </a:rPr>
              <a:t>Структура  </a:t>
            </a:r>
            <a:r>
              <a:rPr lang="en-US" altLang="ru-RU" sz="2800" b="1" smtClean="0">
                <a:solidFill>
                  <a:schemeClr val="accent1">
                    <a:lumMod val="50000"/>
                  </a:schemeClr>
                </a:solidFill>
              </a:rPr>
              <a:t>SRP</a:t>
            </a:r>
            <a:endParaRPr lang="ru-RU" altLang="ru-RU" sz="2800" b="1" dirty="0">
              <a:solidFill>
                <a:schemeClr val="accent1">
                  <a:lumMod val="50000"/>
                </a:schemeClr>
              </a:solidFill>
            </a:endParaRPr>
          </a:p>
        </p:txBody>
      </p:sp>
    </p:spTree>
    <p:extLst>
      <p:ext uri="{BB962C8B-B14F-4D97-AF65-F5344CB8AC3E}">
        <p14:creationId xmlns:p14="http://schemas.microsoft.com/office/powerpoint/2010/main" val="11570926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4"/>
          <p:cNvSpPr>
            <a:spLocks noGrp="1" noChangeArrowheads="1"/>
          </p:cNvSpPr>
          <p:nvPr>
            <p:ph type="title"/>
          </p:nvPr>
        </p:nvSpPr>
        <p:spPr>
          <a:xfrm>
            <a:off x="1774825" y="136525"/>
            <a:ext cx="8172450" cy="714375"/>
          </a:xfrm>
        </p:spPr>
        <p:txBody>
          <a:bodyPr rtlCol="0">
            <a:normAutofit/>
          </a:bodyPr>
          <a:lstStyle/>
          <a:p>
            <a:pPr fontAlgn="auto">
              <a:spcAft>
                <a:spcPts val="0"/>
              </a:spcAft>
              <a:defRPr/>
            </a:pPr>
            <a:r>
              <a:rPr lang="ru-RU" altLang="ru-RU" sz="2800" b="1" dirty="0" err="1">
                <a:solidFill>
                  <a:schemeClr val="accent1">
                    <a:lumMod val="50000"/>
                  </a:schemeClr>
                </a:solidFill>
                <a:effectLst>
                  <a:outerShdw blurRad="38100" dist="38100" dir="2700000" algn="tl">
                    <a:srgbClr val="000000">
                      <a:alpha val="43137"/>
                    </a:srgbClr>
                  </a:outerShdw>
                </a:effectLst>
              </a:rPr>
              <a:t>Котрансляционный</a:t>
            </a:r>
            <a:r>
              <a:rPr lang="ru-RU" altLang="ru-RU" sz="2800" b="1" dirty="0">
                <a:solidFill>
                  <a:schemeClr val="accent1">
                    <a:lumMod val="50000"/>
                  </a:schemeClr>
                </a:solidFill>
                <a:effectLst>
                  <a:outerShdw blurRad="38100" dist="38100" dir="2700000" algn="tl">
                    <a:srgbClr val="000000">
                      <a:alpha val="43137"/>
                    </a:srgbClr>
                  </a:outerShdw>
                </a:effectLst>
              </a:rPr>
              <a:t> перенос белков в ЭР</a:t>
            </a:r>
          </a:p>
        </p:txBody>
      </p:sp>
      <p:sp>
        <p:nvSpPr>
          <p:cNvPr id="91140" name="Rectangle 3"/>
          <p:cNvSpPr>
            <a:spLocks noChangeArrowheads="1"/>
          </p:cNvSpPr>
          <p:nvPr/>
        </p:nvSpPr>
        <p:spPr bwMode="auto">
          <a:xfrm>
            <a:off x="7734300" y="831850"/>
            <a:ext cx="3128963"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spcAft>
                <a:spcPct val="50000"/>
              </a:spcAft>
              <a:buFont typeface="Wingdings" panose="05000000000000000000" pitchFamily="2" charset="2"/>
              <a:buChar char="Ø"/>
            </a:pPr>
            <a:r>
              <a:rPr lang="ru-RU" altLang="ru-RU" sz="1800" b="1">
                <a:solidFill>
                  <a:srgbClr val="000000"/>
                </a:solidFill>
                <a:latin typeface="Arial" panose="020B0604020202020204" pitchFamily="34" charset="0"/>
                <a:cs typeface="Arial" panose="020B0604020202020204" pitchFamily="34" charset="0"/>
              </a:rPr>
              <a:t>  </a:t>
            </a:r>
            <a:r>
              <a:rPr lang="en-US" altLang="ru-RU" sz="1600" b="1">
                <a:solidFill>
                  <a:srgbClr val="000000"/>
                </a:solidFill>
                <a:latin typeface="Arial" panose="020B0604020202020204" pitchFamily="34" charset="0"/>
                <a:cs typeface="Arial" panose="020B0604020202020204" pitchFamily="34" charset="0"/>
              </a:rPr>
              <a:t>Srp</a:t>
            </a:r>
            <a:r>
              <a:rPr lang="ru-RU" altLang="ru-RU" sz="1600" b="1">
                <a:solidFill>
                  <a:srgbClr val="000000"/>
                </a:solidFill>
                <a:latin typeface="Arial" panose="020B0604020202020204" pitchFamily="34" charset="0"/>
                <a:cs typeface="Arial" panose="020B0604020202020204" pitchFamily="34" charset="0"/>
              </a:rPr>
              <a:t>54</a:t>
            </a:r>
            <a:r>
              <a:rPr lang="en-US" altLang="ru-RU" sz="1600" b="1">
                <a:solidFill>
                  <a:srgbClr val="000000"/>
                </a:solidFill>
                <a:latin typeface="Arial" panose="020B0604020202020204" pitchFamily="34" charset="0"/>
                <a:cs typeface="Arial" panose="020B0604020202020204" pitchFamily="34" charset="0"/>
              </a:rPr>
              <a:t>p</a:t>
            </a:r>
            <a:r>
              <a:rPr lang="ru-RU" altLang="ru-RU" sz="1600" b="1">
                <a:solidFill>
                  <a:srgbClr val="000000"/>
                </a:solidFill>
                <a:latin typeface="Arial" panose="020B0604020202020204" pitchFamily="34" charset="0"/>
              </a:rPr>
              <a:t> – субъединица </a:t>
            </a:r>
            <a:r>
              <a:rPr lang="en-US" altLang="ru-RU" sz="1600" b="1">
                <a:solidFill>
                  <a:srgbClr val="000000"/>
                </a:solidFill>
                <a:latin typeface="Arial" panose="020B0604020202020204" pitchFamily="34" charset="0"/>
                <a:cs typeface="Arial" panose="020B0604020202020204" pitchFamily="34" charset="0"/>
              </a:rPr>
              <a:t>SRP</a:t>
            </a:r>
            <a:r>
              <a:rPr lang="ru-RU" altLang="ru-RU" sz="1600">
                <a:solidFill>
                  <a:srgbClr val="000000"/>
                </a:solidFill>
                <a:latin typeface="Arial" panose="020B0604020202020204" pitchFamily="34" charset="0"/>
                <a:cs typeface="Arial" panose="020B0604020202020204" pitchFamily="34" charset="0"/>
              </a:rPr>
              <a:t>, связывается с сигнальной последовательностью и </a:t>
            </a:r>
            <a:r>
              <a:rPr lang="ru-RU" altLang="ru-RU" sz="1600" b="1">
                <a:solidFill>
                  <a:srgbClr val="000000"/>
                </a:solidFill>
                <a:latin typeface="Arial" panose="020B0604020202020204" pitchFamily="34" charset="0"/>
                <a:cs typeface="Arial" panose="020B0604020202020204" pitchFamily="34" charset="0"/>
              </a:rPr>
              <a:t>рибосомой</a:t>
            </a:r>
            <a:r>
              <a:rPr lang="ru-RU" altLang="ru-RU" sz="1600">
                <a:solidFill>
                  <a:srgbClr val="000000"/>
                </a:solidFill>
                <a:latin typeface="Arial" panose="020B0604020202020204" pitchFamily="34" charset="0"/>
              </a:rPr>
              <a:t>.</a:t>
            </a:r>
          </a:p>
          <a:p>
            <a:pPr eaLnBrk="1" hangingPunct="1">
              <a:lnSpc>
                <a:spcPct val="100000"/>
              </a:lnSpc>
              <a:spcBef>
                <a:spcPct val="50000"/>
              </a:spcBef>
              <a:spcAft>
                <a:spcPct val="50000"/>
              </a:spcAft>
              <a:buFont typeface="Wingdings" panose="05000000000000000000" pitchFamily="2" charset="2"/>
              <a:buChar char="Ø"/>
            </a:pPr>
            <a:r>
              <a:rPr lang="ru-RU" altLang="ru-RU" sz="1800">
                <a:solidFill>
                  <a:srgbClr val="000000"/>
                </a:solidFill>
                <a:latin typeface="Arial" panose="020B0604020202020204" pitchFamily="34" charset="0"/>
              </a:rPr>
              <a:t>  </a:t>
            </a:r>
            <a:r>
              <a:rPr lang="en-US" altLang="ru-RU" sz="1600" b="1">
                <a:solidFill>
                  <a:srgbClr val="000000"/>
                </a:solidFill>
                <a:latin typeface="Arial" panose="020B0604020202020204" pitchFamily="34" charset="0"/>
                <a:cs typeface="Arial" panose="020B0604020202020204" pitchFamily="34" charset="0"/>
              </a:rPr>
              <a:t>Srp</a:t>
            </a:r>
            <a:r>
              <a:rPr lang="ru-RU" altLang="ru-RU" sz="1600" b="1">
                <a:solidFill>
                  <a:srgbClr val="000000"/>
                </a:solidFill>
                <a:latin typeface="Arial" panose="020B0604020202020204" pitchFamily="34" charset="0"/>
                <a:cs typeface="Arial" panose="020B0604020202020204" pitchFamily="34" charset="0"/>
              </a:rPr>
              <a:t>9, 14</a:t>
            </a:r>
            <a:r>
              <a:rPr lang="en-US" altLang="ru-RU" sz="1600" b="1">
                <a:solidFill>
                  <a:srgbClr val="000000"/>
                </a:solidFill>
                <a:latin typeface="Arial" panose="020B0604020202020204" pitchFamily="34" charset="0"/>
                <a:cs typeface="Arial" panose="020B0604020202020204" pitchFamily="34" charset="0"/>
              </a:rPr>
              <a:t>p</a:t>
            </a:r>
            <a:r>
              <a:rPr lang="ru-RU" altLang="ru-RU" sz="1600" b="1">
                <a:solidFill>
                  <a:srgbClr val="000000"/>
                </a:solidFill>
                <a:latin typeface="Arial" panose="020B0604020202020204" pitchFamily="34" charset="0"/>
              </a:rPr>
              <a:t> </a:t>
            </a:r>
            <a:r>
              <a:rPr lang="ru-RU" altLang="ru-RU" sz="1600">
                <a:solidFill>
                  <a:srgbClr val="000000"/>
                </a:solidFill>
                <a:latin typeface="Arial" panose="020B0604020202020204" pitchFamily="34" charset="0"/>
              </a:rPr>
              <a:t>взаимодействуют с </a:t>
            </a:r>
            <a:r>
              <a:rPr lang="en-US" altLang="ru-RU" sz="1600" b="1">
                <a:solidFill>
                  <a:srgbClr val="000000"/>
                </a:solidFill>
                <a:latin typeface="Symbol" panose="05050102010706020507" pitchFamily="18" charset="2"/>
              </a:rPr>
              <a:t>a</a:t>
            </a:r>
            <a:r>
              <a:rPr lang="ru-RU" altLang="ru-RU" sz="1600" b="1">
                <a:solidFill>
                  <a:srgbClr val="000000"/>
                </a:solidFill>
                <a:latin typeface="Symbol" panose="05050102010706020507" pitchFamily="18" charset="2"/>
              </a:rPr>
              <a:t>-</a:t>
            </a:r>
            <a:r>
              <a:rPr lang="ru-RU" altLang="ru-RU" sz="1600" b="1">
                <a:solidFill>
                  <a:srgbClr val="000000"/>
                </a:solidFill>
                <a:latin typeface="Arial" panose="020B0604020202020204" pitchFamily="34" charset="0"/>
              </a:rPr>
              <a:t> субъединицей</a:t>
            </a:r>
            <a:r>
              <a:rPr lang="ru-RU" altLang="ru-RU" sz="1600">
                <a:solidFill>
                  <a:srgbClr val="000000"/>
                </a:solidFill>
                <a:latin typeface="Arial" panose="020B0604020202020204" pitchFamily="34" charset="0"/>
              </a:rPr>
              <a:t> </a:t>
            </a:r>
            <a:r>
              <a:rPr lang="en-US" altLang="ru-RU" sz="1600" b="1">
                <a:solidFill>
                  <a:srgbClr val="000000"/>
                </a:solidFill>
                <a:latin typeface="Arial" panose="020B0604020202020204" pitchFamily="34" charset="0"/>
                <a:cs typeface="Arial" panose="020B0604020202020204" pitchFamily="34" charset="0"/>
              </a:rPr>
              <a:t>SR</a:t>
            </a:r>
            <a:r>
              <a:rPr lang="ru-RU" altLang="ru-RU" sz="1600" b="1">
                <a:solidFill>
                  <a:srgbClr val="000000"/>
                </a:solidFill>
                <a:latin typeface="Arial" panose="020B0604020202020204" pitchFamily="34" charset="0"/>
                <a:cs typeface="Arial" panose="020B0604020202020204" pitchFamily="34" charset="0"/>
              </a:rPr>
              <a:t>-рецептор</a:t>
            </a:r>
            <a:r>
              <a:rPr lang="ru-RU" altLang="ru-RU" sz="1600" b="1">
                <a:solidFill>
                  <a:srgbClr val="000000"/>
                </a:solidFill>
                <a:latin typeface="Arial" panose="020B0604020202020204" pitchFamily="34" charset="0"/>
              </a:rPr>
              <a:t>а -</a:t>
            </a:r>
            <a:r>
              <a:rPr lang="en-US" altLang="ru-RU" sz="1600" b="1">
                <a:solidFill>
                  <a:srgbClr val="000000"/>
                </a:solidFill>
                <a:latin typeface="Arial" panose="020B0604020202020204" pitchFamily="34" charset="0"/>
              </a:rPr>
              <a:t> (</a:t>
            </a:r>
            <a:r>
              <a:rPr lang="ru-RU" altLang="ru-RU" sz="1600">
                <a:solidFill>
                  <a:srgbClr val="000000"/>
                </a:solidFill>
                <a:latin typeface="Arial" panose="020B0604020202020204" pitchFamily="34" charset="0"/>
              </a:rPr>
              <a:t>ГТФ-азой</a:t>
            </a:r>
            <a:r>
              <a:rPr lang="ru-RU" altLang="ru-RU" sz="1600" b="1">
                <a:solidFill>
                  <a:srgbClr val="000000"/>
                </a:solidFill>
                <a:latin typeface="Arial" panose="020B0604020202020204" pitchFamily="34" charset="0"/>
              </a:rPr>
              <a:t>).</a:t>
            </a:r>
          </a:p>
          <a:p>
            <a:pPr eaLnBrk="1" hangingPunct="1">
              <a:lnSpc>
                <a:spcPct val="100000"/>
              </a:lnSpc>
              <a:spcBef>
                <a:spcPct val="50000"/>
              </a:spcBef>
              <a:spcAft>
                <a:spcPct val="50000"/>
              </a:spcAft>
              <a:buFont typeface="Wingdings" panose="05000000000000000000" pitchFamily="2" charset="2"/>
              <a:buChar char="Ø"/>
            </a:pPr>
            <a:r>
              <a:rPr lang="ru-RU" altLang="ru-RU" sz="1800" b="1">
                <a:solidFill>
                  <a:srgbClr val="000000"/>
                </a:solidFill>
                <a:latin typeface="Arial" panose="020B0604020202020204" pitchFamily="34" charset="0"/>
                <a:cs typeface="Arial" panose="020B0604020202020204" pitchFamily="34" charset="0"/>
              </a:rPr>
              <a:t>  </a:t>
            </a:r>
            <a:r>
              <a:rPr lang="ru-RU" altLang="ru-RU" sz="1600">
                <a:solidFill>
                  <a:srgbClr val="000000"/>
                </a:solidFill>
                <a:latin typeface="Arial" panose="020B0604020202020204" pitchFamily="34" charset="0"/>
                <a:cs typeface="Arial" panose="020B0604020202020204" pitchFamily="34" charset="0"/>
              </a:rPr>
              <a:t>Рибосома взаимодействует с гетеротримером </a:t>
            </a:r>
            <a:r>
              <a:rPr lang="ru-RU" altLang="ru-RU" sz="1600" b="1">
                <a:solidFill>
                  <a:srgbClr val="000000"/>
                </a:solidFill>
                <a:latin typeface="Arial" panose="020B0604020202020204" pitchFamily="34" charset="0"/>
                <a:cs typeface="Arial" panose="020B0604020202020204" pitchFamily="34" charset="0"/>
              </a:rPr>
              <a:t>Sec61 </a:t>
            </a:r>
            <a:r>
              <a:rPr lang="ru-RU" altLang="ru-RU" sz="1600">
                <a:solidFill>
                  <a:srgbClr val="000000"/>
                </a:solidFill>
                <a:latin typeface="Arial" panose="020B0604020202020204" pitchFamily="34" charset="0"/>
                <a:cs typeface="Arial" panose="020B0604020202020204" pitchFamily="34" charset="0"/>
              </a:rPr>
              <a:t>(</a:t>
            </a:r>
            <a:r>
              <a:rPr lang="en-US" altLang="ru-RU" sz="1600">
                <a:solidFill>
                  <a:srgbClr val="000000"/>
                </a:solidFill>
                <a:latin typeface="Arial" panose="020B0604020202020204" pitchFamily="34" charset="0"/>
                <a:cs typeface="Arial" panose="020B0604020202020204" pitchFamily="34" charset="0"/>
              </a:rPr>
              <a:t>Sec61, Snh1</a:t>
            </a:r>
            <a:r>
              <a:rPr lang="ru-RU" altLang="ru-RU" sz="1600">
                <a:solidFill>
                  <a:srgbClr val="000000"/>
                </a:solidFill>
                <a:latin typeface="Arial" panose="020B0604020202020204" pitchFamily="34" charset="0"/>
                <a:cs typeface="Arial" panose="020B0604020202020204" pitchFamily="34" charset="0"/>
              </a:rPr>
              <a:t>, </a:t>
            </a:r>
            <a:r>
              <a:rPr lang="en-US" altLang="ru-RU" sz="1600">
                <a:solidFill>
                  <a:srgbClr val="000000"/>
                </a:solidFill>
                <a:latin typeface="Arial" panose="020B0604020202020204" pitchFamily="34" charset="0"/>
                <a:cs typeface="Arial" panose="020B0604020202020204" pitchFamily="34" charset="0"/>
              </a:rPr>
              <a:t>Sss1</a:t>
            </a:r>
            <a:r>
              <a:rPr lang="ru-RU" altLang="ru-RU" sz="1600">
                <a:solidFill>
                  <a:srgbClr val="000000"/>
                </a:solidFill>
                <a:latin typeface="Arial" panose="020B0604020202020204" pitchFamily="34" charset="0"/>
                <a:cs typeface="Arial" panose="020B0604020202020204" pitchFamily="34" charset="0"/>
              </a:rPr>
              <a:t>) -  транслоконом, образующим гидрофильный канал в мембране ЭР для переноса белка в полость ЭР </a:t>
            </a:r>
            <a:endParaRPr lang="ru-RU" altLang="ru-RU" sz="1600">
              <a:solidFill>
                <a:srgbClr val="000000"/>
              </a:solidFill>
              <a:latin typeface="Arial" panose="020B0604020202020204" pitchFamily="34" charset="0"/>
            </a:endParaRPr>
          </a:p>
        </p:txBody>
      </p:sp>
      <p:grpSp>
        <p:nvGrpSpPr>
          <p:cNvPr id="91141" name="Группа 1"/>
          <p:cNvGrpSpPr>
            <a:grpSpLocks/>
          </p:cNvGrpSpPr>
          <p:nvPr/>
        </p:nvGrpSpPr>
        <p:grpSpPr bwMode="auto">
          <a:xfrm>
            <a:off x="1514475" y="766763"/>
            <a:ext cx="6119813" cy="4967287"/>
            <a:chOff x="2925763" y="806177"/>
            <a:chExt cx="6119812" cy="4967288"/>
          </a:xfrm>
        </p:grpSpPr>
        <p:grpSp>
          <p:nvGrpSpPr>
            <p:cNvPr id="91143" name="Group 52"/>
            <p:cNvGrpSpPr>
              <a:grpSpLocks/>
            </p:cNvGrpSpPr>
            <p:nvPr/>
          </p:nvGrpSpPr>
          <p:grpSpPr bwMode="auto">
            <a:xfrm>
              <a:off x="2925763" y="806177"/>
              <a:ext cx="6119812" cy="4967288"/>
              <a:chOff x="1429" y="573"/>
              <a:chExt cx="3855" cy="3356"/>
            </a:xfrm>
          </p:grpSpPr>
          <p:pic>
            <p:nvPicPr>
              <p:cNvPr id="91146" name="Picture 53" descr="SRP-sxema"/>
              <p:cNvPicPr>
                <a:picLocks noChangeArrowheads="1"/>
              </p:cNvPicPr>
              <p:nvPr/>
            </p:nvPicPr>
            <p:blipFill>
              <a:blip r:embed="rId2">
                <a:extLst>
                  <a:ext uri="{28A0092B-C50C-407E-A947-70E740481C1C}">
                    <a14:useLocalDpi xmlns:a14="http://schemas.microsoft.com/office/drawing/2010/main" val="0"/>
                  </a:ext>
                </a:extLst>
              </a:blip>
              <a:srcRect l="2254" r="2254" b="2640"/>
              <a:stretch>
                <a:fillRect/>
              </a:stretch>
            </p:blipFill>
            <p:spPr bwMode="auto">
              <a:xfrm>
                <a:off x="1429" y="573"/>
                <a:ext cx="3855" cy="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 Box 54"/>
              <p:cNvSpPr txBox="1">
                <a:spLocks noChangeArrowheads="1"/>
              </p:cNvSpPr>
              <p:nvPr/>
            </p:nvSpPr>
            <p:spPr bwMode="auto">
              <a:xfrm>
                <a:off x="4234" y="3451"/>
                <a:ext cx="279" cy="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200" b="1">
                    <a:solidFill>
                      <a:schemeClr val="bg1"/>
                    </a:solidFill>
                    <a:latin typeface="Arial" panose="020B0604020202020204" pitchFamily="34" charset="0"/>
                  </a:rPr>
                  <a:t>Sec61</a:t>
                </a:r>
                <a:endParaRPr lang="ru-RU" altLang="ru-RU" sz="1200" b="1">
                  <a:solidFill>
                    <a:schemeClr val="bg1"/>
                  </a:solidFill>
                  <a:latin typeface="Arial" panose="020B0604020202020204" pitchFamily="34" charset="0"/>
                </a:endParaRPr>
              </a:p>
            </p:txBody>
          </p:sp>
          <p:sp>
            <p:nvSpPr>
              <p:cNvPr id="91148" name="Text Box 55"/>
              <p:cNvSpPr txBox="1">
                <a:spLocks noChangeArrowheads="1"/>
              </p:cNvSpPr>
              <p:nvPr/>
            </p:nvSpPr>
            <p:spPr bwMode="auto">
              <a:xfrm>
                <a:off x="2472" y="3369"/>
                <a:ext cx="279" cy="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200" b="1">
                    <a:solidFill>
                      <a:schemeClr val="bg1"/>
                    </a:solidFill>
                    <a:latin typeface="Arial" panose="020B0604020202020204" pitchFamily="34" charset="0"/>
                  </a:rPr>
                  <a:t>Sec61</a:t>
                </a:r>
                <a:endParaRPr lang="ru-RU" altLang="ru-RU" sz="1200" b="1">
                  <a:solidFill>
                    <a:schemeClr val="bg1"/>
                  </a:solidFill>
                  <a:latin typeface="Arial" panose="020B0604020202020204" pitchFamily="34" charset="0"/>
                </a:endParaRPr>
              </a:p>
            </p:txBody>
          </p:sp>
        </p:grpSp>
        <p:sp>
          <p:nvSpPr>
            <p:cNvPr id="91144" name="Oval 57"/>
            <p:cNvSpPr>
              <a:spLocks noChangeArrowheads="1"/>
            </p:cNvSpPr>
            <p:nvPr/>
          </p:nvSpPr>
          <p:spPr bwMode="auto">
            <a:xfrm>
              <a:off x="7201693" y="2160590"/>
              <a:ext cx="252412" cy="179388"/>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900" b="1">
                  <a:solidFill>
                    <a:schemeClr val="bg1"/>
                  </a:solidFill>
                  <a:latin typeface="Arial" panose="020B0604020202020204" pitchFamily="34" charset="0"/>
                </a:rPr>
                <a:t>p54</a:t>
              </a:r>
              <a:endParaRPr lang="ru-RU" altLang="ru-RU" sz="900" b="1">
                <a:solidFill>
                  <a:schemeClr val="bg1"/>
                </a:solidFill>
                <a:latin typeface="Arial" panose="020B0604020202020204" pitchFamily="34" charset="0"/>
              </a:endParaRPr>
            </a:p>
          </p:txBody>
        </p:sp>
        <p:sp>
          <p:nvSpPr>
            <p:cNvPr id="91145" name="Oval 58"/>
            <p:cNvSpPr>
              <a:spLocks noChangeArrowheads="1"/>
            </p:cNvSpPr>
            <p:nvPr/>
          </p:nvSpPr>
          <p:spPr bwMode="auto">
            <a:xfrm>
              <a:off x="6838749" y="4480545"/>
              <a:ext cx="432000" cy="171450"/>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000" b="1">
                  <a:solidFill>
                    <a:schemeClr val="bg1"/>
                  </a:solidFill>
                  <a:latin typeface="Arial" panose="020B0604020202020204" pitchFamily="34" charset="0"/>
                </a:rPr>
                <a:t>P9,14</a:t>
              </a:r>
              <a:endParaRPr lang="ru-RU" altLang="ru-RU" sz="1000" b="1">
                <a:solidFill>
                  <a:schemeClr val="bg1"/>
                </a:solidFill>
                <a:latin typeface="Arial" panose="020B0604020202020204" pitchFamily="34" charset="0"/>
              </a:endParaRPr>
            </a:p>
          </p:txBody>
        </p:sp>
      </p:grpSp>
      <p:sp>
        <p:nvSpPr>
          <p:cNvPr id="91142" name="Прямоугольник 2"/>
          <p:cNvSpPr>
            <a:spLocks noChangeArrowheads="1"/>
          </p:cNvSpPr>
          <p:nvPr/>
        </p:nvSpPr>
        <p:spPr bwMode="auto">
          <a:xfrm>
            <a:off x="1865313" y="5889625"/>
            <a:ext cx="41751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a:latin typeface="Arial" panose="020B0604020202020204" pitchFamily="34" charset="0"/>
              </a:rPr>
              <a:t>SR- рецептор - в ГТФ-зависимой реакции вытесняет SRP из комплекса «рибосома – полипептидная цепь – SRP».</a:t>
            </a:r>
          </a:p>
        </p:txBody>
      </p:sp>
    </p:spTree>
    <p:extLst>
      <p:ext uri="{BB962C8B-B14F-4D97-AF65-F5344CB8AC3E}">
        <p14:creationId xmlns:p14="http://schemas.microsoft.com/office/powerpoint/2010/main" val="35453376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2"/>
          <p:cNvSpPr>
            <a:spLocks noGrp="1" noChangeArrowheads="1"/>
          </p:cNvSpPr>
          <p:nvPr>
            <p:ph type="title"/>
          </p:nvPr>
        </p:nvSpPr>
        <p:spPr>
          <a:xfrm>
            <a:off x="498475" y="396875"/>
            <a:ext cx="4695825" cy="619125"/>
          </a:xfrm>
        </p:spPr>
        <p:txBody>
          <a:bodyPr rtlCol="0">
            <a:noAutofit/>
          </a:bodyPr>
          <a:lstStyle/>
          <a:p>
            <a:pPr fontAlgn="auto">
              <a:spcAft>
                <a:spcPts val="0"/>
              </a:spcAft>
              <a:defRPr/>
            </a:pPr>
            <a:r>
              <a:rPr lang="ru-RU" altLang="ru-RU" sz="2400" b="1" dirty="0" err="1">
                <a:solidFill>
                  <a:schemeClr val="accent1">
                    <a:lumMod val="50000"/>
                  </a:schemeClr>
                </a:solidFill>
                <a:effectLst>
                  <a:outerShdw blurRad="38100" dist="38100" dir="2700000" algn="tl">
                    <a:srgbClr val="000000">
                      <a:alpha val="43137"/>
                    </a:srgbClr>
                  </a:outerShdw>
                </a:effectLst>
              </a:rPr>
              <a:t>Посттрансляционная</a:t>
            </a:r>
            <a:r>
              <a:rPr lang="ru-RU" altLang="ru-RU" sz="2400" b="1" dirty="0">
                <a:solidFill>
                  <a:schemeClr val="accent1">
                    <a:lumMod val="50000"/>
                  </a:schemeClr>
                </a:solidFill>
                <a:effectLst>
                  <a:outerShdw blurRad="38100" dist="38100" dir="2700000" algn="tl">
                    <a:srgbClr val="000000">
                      <a:alpha val="43137"/>
                    </a:srgbClr>
                  </a:outerShdw>
                </a:effectLst>
              </a:rPr>
              <a:t> </a:t>
            </a:r>
            <a:r>
              <a:rPr lang="ru-RU" altLang="ru-RU" sz="2400" b="1" dirty="0" err="1">
                <a:solidFill>
                  <a:schemeClr val="accent1">
                    <a:lumMod val="50000"/>
                  </a:schemeClr>
                </a:solidFill>
                <a:effectLst>
                  <a:outerShdw blurRad="38100" dist="38100" dir="2700000" algn="tl">
                    <a:srgbClr val="000000">
                      <a:alpha val="43137"/>
                    </a:srgbClr>
                  </a:outerShdw>
                </a:effectLst>
              </a:rPr>
              <a:t>транслокация</a:t>
            </a:r>
            <a:r>
              <a:rPr lang="ru-RU" altLang="ru-RU" sz="2400" b="1" dirty="0">
                <a:solidFill>
                  <a:schemeClr val="accent1">
                    <a:lumMod val="50000"/>
                  </a:schemeClr>
                </a:solidFill>
                <a:effectLst>
                  <a:outerShdw blurRad="38100" dist="38100" dir="2700000" algn="tl">
                    <a:srgbClr val="000000">
                      <a:alpha val="43137"/>
                    </a:srgbClr>
                  </a:outerShdw>
                </a:effectLst>
              </a:rPr>
              <a:t> секреторных белков в ЭР</a:t>
            </a:r>
          </a:p>
        </p:txBody>
      </p:sp>
      <p:sp>
        <p:nvSpPr>
          <p:cNvPr id="92164" name="Rectangle 4"/>
          <p:cNvSpPr>
            <a:spLocks noChangeArrowheads="1"/>
          </p:cNvSpPr>
          <p:nvPr/>
        </p:nvSpPr>
        <p:spPr bwMode="auto">
          <a:xfrm>
            <a:off x="125413" y="4238625"/>
            <a:ext cx="5083175"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 typeface="Wingdings" panose="05000000000000000000" pitchFamily="2" charset="2"/>
              <a:buChar char="Ø"/>
            </a:pPr>
            <a:r>
              <a:rPr lang="ru-RU" altLang="ru-RU" sz="1400">
                <a:solidFill>
                  <a:srgbClr val="000000"/>
                </a:solidFill>
                <a:latin typeface="Arial" panose="020B0604020202020204" pitchFamily="34" charset="0"/>
                <a:cs typeface="Arial" panose="020B0604020202020204" pitchFamily="34" charset="0"/>
              </a:rPr>
              <a:t>  Белки во время трансляции связаны с белками </a:t>
            </a:r>
            <a:r>
              <a:rPr lang="en-US" altLang="ru-RU" sz="1400" b="1">
                <a:solidFill>
                  <a:srgbClr val="000000"/>
                </a:solidFill>
                <a:latin typeface="Arial" panose="020B0604020202020204" pitchFamily="34" charset="0"/>
                <a:cs typeface="Arial" panose="020B0604020202020204" pitchFamily="34" charset="0"/>
              </a:rPr>
              <a:t>SRP</a:t>
            </a:r>
            <a:r>
              <a:rPr lang="ru-RU" altLang="ru-RU" sz="1400">
                <a:solidFill>
                  <a:srgbClr val="000000"/>
                </a:solidFill>
                <a:latin typeface="Arial" panose="020B0604020202020204" pitchFamily="34" charset="0"/>
                <a:cs typeface="Arial" panose="020B0604020202020204" pitchFamily="34" charset="0"/>
              </a:rPr>
              <a:t>. </a:t>
            </a:r>
            <a:endParaRPr lang="ru-RU" altLang="ru-RU" sz="1400">
              <a:solidFill>
                <a:srgbClr val="000000"/>
              </a:solidFill>
              <a:latin typeface="Arial" panose="020B0604020202020204" pitchFamily="34" charset="0"/>
            </a:endParaRPr>
          </a:p>
          <a:p>
            <a:pPr algn="just" eaLnBrk="1" hangingPunct="1">
              <a:lnSpc>
                <a:spcPct val="100000"/>
              </a:lnSpc>
              <a:spcBef>
                <a:spcPct val="0"/>
              </a:spcBef>
              <a:buFont typeface="Wingdings" panose="05000000000000000000" pitchFamily="2" charset="2"/>
              <a:buChar char="Ø"/>
            </a:pPr>
            <a:r>
              <a:rPr lang="ru-RU" altLang="ru-RU" sz="1400">
                <a:solidFill>
                  <a:srgbClr val="000000"/>
                </a:solidFill>
                <a:latin typeface="Arial" panose="020B0604020202020204" pitchFamily="34" charset="0"/>
                <a:cs typeface="Arial" panose="020B0604020202020204" pitchFamily="34" charset="0"/>
              </a:rPr>
              <a:t>  При терминации трансляции комплекс диссоциирует,</a:t>
            </a:r>
            <a:r>
              <a:rPr lang="ru-RU" altLang="ru-RU" sz="1400">
                <a:solidFill>
                  <a:srgbClr val="000000"/>
                </a:solidFill>
                <a:latin typeface="Arial" panose="020B0604020202020204" pitchFamily="34" charset="0"/>
              </a:rPr>
              <a:t> </a:t>
            </a:r>
            <a:r>
              <a:rPr lang="ru-RU" altLang="ru-RU" sz="1400">
                <a:solidFill>
                  <a:srgbClr val="000000"/>
                </a:solidFill>
                <a:latin typeface="Arial" panose="020B0604020202020204" pitchFamily="34" charset="0"/>
                <a:cs typeface="Arial" panose="020B0604020202020204" pitchFamily="34" charset="0"/>
              </a:rPr>
              <a:t> полипептид взаимодействует с </a:t>
            </a:r>
            <a:r>
              <a:rPr lang="en-US" altLang="ru-RU" sz="1400" b="1">
                <a:solidFill>
                  <a:srgbClr val="000000"/>
                </a:solidFill>
                <a:latin typeface="Arial" panose="020B0604020202020204" pitchFamily="34" charset="0"/>
                <a:cs typeface="Arial" panose="020B0604020202020204" pitchFamily="34" charset="0"/>
              </a:rPr>
              <a:t>Ssa</a:t>
            </a:r>
            <a:r>
              <a:rPr lang="ru-RU" altLang="ru-RU" sz="1400" b="1">
                <a:solidFill>
                  <a:srgbClr val="000000"/>
                </a:solidFill>
                <a:latin typeface="Arial" panose="020B0604020202020204" pitchFamily="34" charset="0"/>
                <a:cs typeface="Arial" panose="020B0604020202020204" pitchFamily="34" charset="0"/>
              </a:rPr>
              <a:t>1</a:t>
            </a:r>
            <a:r>
              <a:rPr lang="en-US" altLang="ru-RU" sz="1400" b="1">
                <a:solidFill>
                  <a:srgbClr val="000000"/>
                </a:solidFill>
                <a:latin typeface="Arial" panose="020B0604020202020204" pitchFamily="34" charset="0"/>
                <a:cs typeface="Arial" panose="020B0604020202020204" pitchFamily="34" charset="0"/>
              </a:rPr>
              <a:t>p</a:t>
            </a:r>
            <a:r>
              <a:rPr lang="ru-RU" altLang="ru-RU" sz="1400" b="1">
                <a:solidFill>
                  <a:srgbClr val="000000"/>
                </a:solidFill>
                <a:latin typeface="Arial" panose="020B0604020202020204" pitchFamily="34" charset="0"/>
                <a:cs typeface="Arial" panose="020B0604020202020204" pitchFamily="34" charset="0"/>
              </a:rPr>
              <a:t> (</a:t>
            </a:r>
            <a:r>
              <a:rPr lang="en-US" altLang="ru-RU" sz="1400" b="1">
                <a:solidFill>
                  <a:srgbClr val="000000"/>
                </a:solidFill>
                <a:latin typeface="Arial" panose="020B0604020202020204" pitchFamily="34" charset="0"/>
                <a:cs typeface="Arial" panose="020B0604020202020204" pitchFamily="34" charset="0"/>
              </a:rPr>
              <a:t>Hsp</a:t>
            </a:r>
            <a:r>
              <a:rPr lang="ru-RU" altLang="ru-RU" sz="1400" b="1">
                <a:solidFill>
                  <a:srgbClr val="000000"/>
                </a:solidFill>
                <a:latin typeface="Arial" panose="020B0604020202020204" pitchFamily="34" charset="0"/>
                <a:cs typeface="Arial" panose="020B0604020202020204" pitchFamily="34" charset="0"/>
              </a:rPr>
              <a:t>70)</a:t>
            </a:r>
            <a:r>
              <a:rPr lang="ru-RU" altLang="ru-RU" sz="1400" b="1">
                <a:solidFill>
                  <a:srgbClr val="000000"/>
                </a:solidFill>
                <a:latin typeface="Arial" panose="020B0604020202020204" pitchFamily="34" charset="0"/>
              </a:rPr>
              <a:t> </a:t>
            </a:r>
            <a:r>
              <a:rPr lang="ru-RU" altLang="ru-RU" sz="1400">
                <a:solidFill>
                  <a:srgbClr val="000000"/>
                </a:solidFill>
                <a:latin typeface="Arial" panose="020B0604020202020204" pitchFamily="34" charset="0"/>
                <a:cs typeface="Arial" panose="020B0604020202020204" pitchFamily="34" charset="0"/>
              </a:rPr>
              <a:t>или с шаперонинами </a:t>
            </a:r>
            <a:r>
              <a:rPr lang="en-US" altLang="ru-RU" sz="1400" b="1">
                <a:solidFill>
                  <a:srgbClr val="000000"/>
                </a:solidFill>
                <a:latin typeface="Arial" panose="020B0604020202020204" pitchFamily="34" charset="0"/>
                <a:cs typeface="Arial" panose="020B0604020202020204" pitchFamily="34" charset="0"/>
              </a:rPr>
              <a:t>TriC</a:t>
            </a:r>
            <a:r>
              <a:rPr lang="ru-RU" altLang="ru-RU" sz="1400" b="1">
                <a:solidFill>
                  <a:srgbClr val="000000"/>
                </a:solidFill>
                <a:latin typeface="Arial" panose="020B0604020202020204" pitchFamily="34" charset="0"/>
              </a:rPr>
              <a:t>.</a:t>
            </a:r>
            <a:r>
              <a:rPr lang="ru-RU" altLang="ru-RU" sz="1400">
                <a:solidFill>
                  <a:srgbClr val="000000"/>
                </a:solidFill>
                <a:latin typeface="Arial" panose="020B0604020202020204" pitchFamily="34" charset="0"/>
                <a:cs typeface="Arial" panose="020B0604020202020204" pitchFamily="34" charset="0"/>
              </a:rPr>
              <a:t> </a:t>
            </a:r>
            <a:endParaRPr lang="ru-RU" altLang="ru-RU" sz="1400">
              <a:solidFill>
                <a:srgbClr val="000000"/>
              </a:solidFill>
              <a:latin typeface="Arial" panose="020B0604020202020204" pitchFamily="34" charset="0"/>
            </a:endParaRPr>
          </a:p>
          <a:p>
            <a:pPr algn="just" eaLnBrk="1" hangingPunct="1">
              <a:lnSpc>
                <a:spcPct val="100000"/>
              </a:lnSpc>
              <a:spcBef>
                <a:spcPct val="0"/>
              </a:spcBef>
              <a:buFont typeface="Wingdings" panose="05000000000000000000" pitchFamily="2" charset="2"/>
              <a:buChar char="Ø"/>
            </a:pPr>
            <a:r>
              <a:rPr lang="ru-RU" altLang="ru-RU" sz="1400">
                <a:solidFill>
                  <a:srgbClr val="000000"/>
                </a:solidFill>
                <a:latin typeface="Arial" panose="020B0604020202020204" pitchFamily="34" charset="0"/>
              </a:rPr>
              <a:t>   Р</a:t>
            </a:r>
            <a:r>
              <a:rPr lang="ru-RU" altLang="ru-RU" sz="1400">
                <a:solidFill>
                  <a:srgbClr val="000000"/>
                </a:solidFill>
                <a:latin typeface="Arial" panose="020B0604020202020204" pitchFamily="34" charset="0"/>
                <a:cs typeface="Arial" panose="020B0604020202020204" pitchFamily="34" charset="0"/>
              </a:rPr>
              <a:t>ецепторны</a:t>
            </a:r>
            <a:r>
              <a:rPr lang="ru-RU" altLang="ru-RU" sz="1400">
                <a:solidFill>
                  <a:srgbClr val="000000"/>
                </a:solidFill>
                <a:latin typeface="Arial" panose="020B0604020202020204" pitchFamily="34" charset="0"/>
              </a:rPr>
              <a:t>й</a:t>
            </a:r>
            <a:r>
              <a:rPr lang="ru-RU" altLang="ru-RU" sz="1400">
                <a:solidFill>
                  <a:srgbClr val="000000"/>
                </a:solidFill>
                <a:latin typeface="Arial" panose="020B0604020202020204" pitchFamily="34" charset="0"/>
                <a:cs typeface="Arial" panose="020B0604020202020204" pitchFamily="34" charset="0"/>
              </a:rPr>
              <a:t> комплекс </a:t>
            </a:r>
            <a:r>
              <a:rPr lang="en-US" altLang="ru-RU" sz="1400" b="1">
                <a:solidFill>
                  <a:srgbClr val="000000"/>
                </a:solidFill>
                <a:latin typeface="Arial" panose="020B0604020202020204" pitchFamily="34" charset="0"/>
                <a:cs typeface="Arial" panose="020B0604020202020204" pitchFamily="34" charset="0"/>
              </a:rPr>
              <a:t>Sec</a:t>
            </a:r>
            <a:r>
              <a:rPr lang="ru-RU" altLang="ru-RU" sz="1400" b="1">
                <a:solidFill>
                  <a:srgbClr val="000000"/>
                </a:solidFill>
                <a:latin typeface="Arial" panose="020B0604020202020204" pitchFamily="34" charset="0"/>
                <a:cs typeface="Arial" panose="020B0604020202020204" pitchFamily="34" charset="0"/>
              </a:rPr>
              <a:t>62</a:t>
            </a:r>
            <a:r>
              <a:rPr lang="en-US" altLang="ru-RU" sz="1400" b="1">
                <a:solidFill>
                  <a:srgbClr val="000000"/>
                </a:solidFill>
                <a:latin typeface="Arial" panose="020B0604020202020204" pitchFamily="34" charset="0"/>
                <a:cs typeface="Arial" panose="020B0604020202020204" pitchFamily="34" charset="0"/>
              </a:rPr>
              <a:t>p</a:t>
            </a:r>
            <a:r>
              <a:rPr lang="ru-RU" altLang="ru-RU" sz="1400" b="1">
                <a:solidFill>
                  <a:srgbClr val="000000"/>
                </a:solidFill>
                <a:latin typeface="Arial" panose="020B0604020202020204" pitchFamily="34" charset="0"/>
                <a:cs typeface="Arial" panose="020B0604020202020204" pitchFamily="34" charset="0"/>
              </a:rPr>
              <a:t>/</a:t>
            </a:r>
            <a:r>
              <a:rPr lang="en-US" altLang="ru-RU" sz="1400" b="1">
                <a:solidFill>
                  <a:srgbClr val="000000"/>
                </a:solidFill>
                <a:latin typeface="Arial" panose="020B0604020202020204" pitchFamily="34" charset="0"/>
                <a:cs typeface="Arial" panose="020B0604020202020204" pitchFamily="34" charset="0"/>
              </a:rPr>
              <a:t>Sec</a:t>
            </a:r>
            <a:r>
              <a:rPr lang="ru-RU" altLang="ru-RU" sz="1400" b="1">
                <a:solidFill>
                  <a:srgbClr val="000000"/>
                </a:solidFill>
                <a:latin typeface="Arial" panose="020B0604020202020204" pitchFamily="34" charset="0"/>
                <a:cs typeface="Arial" panose="020B0604020202020204" pitchFamily="34" charset="0"/>
              </a:rPr>
              <a:t>63</a:t>
            </a:r>
            <a:r>
              <a:rPr lang="en-US" altLang="ru-RU" sz="1400" b="1">
                <a:solidFill>
                  <a:srgbClr val="000000"/>
                </a:solidFill>
                <a:latin typeface="Arial" panose="020B0604020202020204" pitchFamily="34" charset="0"/>
                <a:cs typeface="Arial" panose="020B0604020202020204" pitchFamily="34" charset="0"/>
              </a:rPr>
              <a:t>p</a:t>
            </a:r>
            <a:r>
              <a:rPr lang="ru-RU" altLang="ru-RU" sz="1400" b="1">
                <a:solidFill>
                  <a:srgbClr val="000000"/>
                </a:solidFill>
                <a:latin typeface="Arial" panose="020B0604020202020204" pitchFamily="34" charset="0"/>
              </a:rPr>
              <a:t>/</a:t>
            </a:r>
            <a:r>
              <a:rPr lang="en-US" altLang="ru-RU" sz="1400" b="1">
                <a:solidFill>
                  <a:srgbClr val="000000"/>
                </a:solidFill>
                <a:latin typeface="Arial" panose="020B0604020202020204" pitchFamily="34" charset="0"/>
              </a:rPr>
              <a:t>Sec</a:t>
            </a:r>
            <a:r>
              <a:rPr lang="ru-RU" altLang="ru-RU" sz="1400" b="1">
                <a:solidFill>
                  <a:srgbClr val="000000"/>
                </a:solidFill>
                <a:latin typeface="Arial" panose="020B0604020202020204" pitchFamily="34" charset="0"/>
              </a:rPr>
              <a:t>71</a:t>
            </a:r>
            <a:r>
              <a:rPr lang="en-US" altLang="ru-RU" sz="1400" b="1">
                <a:solidFill>
                  <a:srgbClr val="000000"/>
                </a:solidFill>
                <a:latin typeface="Arial" panose="020B0604020202020204" pitchFamily="34" charset="0"/>
              </a:rPr>
              <a:t>p</a:t>
            </a:r>
            <a:r>
              <a:rPr lang="ru-RU" altLang="ru-RU" sz="1400" b="1">
                <a:solidFill>
                  <a:srgbClr val="000000"/>
                </a:solidFill>
                <a:latin typeface="Arial" panose="020B0604020202020204" pitchFamily="34" charset="0"/>
              </a:rPr>
              <a:t>/</a:t>
            </a:r>
            <a:r>
              <a:rPr lang="en-US" altLang="ru-RU" sz="1400" b="1">
                <a:solidFill>
                  <a:srgbClr val="000000"/>
                </a:solidFill>
                <a:latin typeface="Arial" panose="020B0604020202020204" pitchFamily="34" charset="0"/>
              </a:rPr>
              <a:t>Sec</a:t>
            </a:r>
            <a:r>
              <a:rPr lang="ru-RU" altLang="ru-RU" sz="1400" b="1">
                <a:solidFill>
                  <a:srgbClr val="000000"/>
                </a:solidFill>
                <a:latin typeface="Arial" panose="020B0604020202020204" pitchFamily="34" charset="0"/>
              </a:rPr>
              <a:t>72</a:t>
            </a:r>
            <a:r>
              <a:rPr lang="en-US" altLang="ru-RU" sz="1400" b="1">
                <a:solidFill>
                  <a:srgbClr val="000000"/>
                </a:solidFill>
                <a:latin typeface="Arial" panose="020B0604020202020204" pitchFamily="34" charset="0"/>
              </a:rPr>
              <a:t>p</a:t>
            </a:r>
            <a:r>
              <a:rPr lang="ru-RU" altLang="ru-RU" sz="1400">
                <a:solidFill>
                  <a:srgbClr val="000000"/>
                </a:solidFill>
                <a:latin typeface="Arial" panose="020B0604020202020204" pitchFamily="34" charset="0"/>
                <a:cs typeface="Arial" panose="020B0604020202020204" pitchFamily="34" charset="0"/>
              </a:rPr>
              <a:t> </a:t>
            </a:r>
            <a:r>
              <a:rPr lang="ru-RU" altLang="ru-RU" sz="1400">
                <a:solidFill>
                  <a:srgbClr val="000000"/>
                </a:solidFill>
                <a:latin typeface="Arial" panose="020B0604020202020204" pitchFamily="34" charset="0"/>
              </a:rPr>
              <a:t>взаимодействует с с</a:t>
            </a:r>
            <a:r>
              <a:rPr lang="ru-RU" altLang="ru-RU" sz="1400">
                <a:solidFill>
                  <a:srgbClr val="000000"/>
                </a:solidFill>
                <a:latin typeface="Arial" panose="020B0604020202020204" pitchFamily="34" charset="0"/>
                <a:cs typeface="Arial" panose="020B0604020202020204" pitchFamily="34" charset="0"/>
              </a:rPr>
              <a:t>игнальн</a:t>
            </a:r>
            <a:r>
              <a:rPr lang="ru-RU" altLang="ru-RU" sz="1400">
                <a:solidFill>
                  <a:srgbClr val="000000"/>
                </a:solidFill>
                <a:latin typeface="Arial" panose="020B0604020202020204" pitchFamily="34" charset="0"/>
              </a:rPr>
              <a:t>ой</a:t>
            </a:r>
            <a:r>
              <a:rPr lang="ru-RU" altLang="ru-RU" sz="1400">
                <a:solidFill>
                  <a:srgbClr val="000000"/>
                </a:solidFill>
                <a:latin typeface="Arial" panose="020B0604020202020204" pitchFamily="34" charset="0"/>
                <a:cs typeface="Arial" panose="020B0604020202020204" pitchFamily="34" charset="0"/>
              </a:rPr>
              <a:t> </a:t>
            </a:r>
            <a:r>
              <a:rPr lang="ru-RU" altLang="ru-RU" sz="1400">
                <a:solidFill>
                  <a:srgbClr val="000000"/>
                </a:solidFill>
                <a:latin typeface="Arial" panose="020B0604020202020204" pitchFamily="34" charset="0"/>
              </a:rPr>
              <a:t>п</a:t>
            </a:r>
            <a:r>
              <a:rPr lang="ru-RU" altLang="ru-RU" sz="1400">
                <a:solidFill>
                  <a:srgbClr val="000000"/>
                </a:solidFill>
                <a:latin typeface="Arial" panose="020B0604020202020204" pitchFamily="34" charset="0"/>
                <a:cs typeface="Arial" panose="020B0604020202020204" pitchFamily="34" charset="0"/>
              </a:rPr>
              <a:t>оследовательност</a:t>
            </a:r>
            <a:r>
              <a:rPr lang="ru-RU" altLang="ru-RU" sz="1400">
                <a:solidFill>
                  <a:srgbClr val="000000"/>
                </a:solidFill>
                <a:latin typeface="Arial" panose="020B0604020202020204" pitchFamily="34" charset="0"/>
              </a:rPr>
              <a:t>ью</a:t>
            </a:r>
            <a:r>
              <a:rPr lang="ru-RU" altLang="ru-RU" sz="1400">
                <a:solidFill>
                  <a:srgbClr val="000000"/>
                </a:solidFill>
                <a:latin typeface="Arial" panose="020B0604020202020204" pitchFamily="34" charset="0"/>
                <a:cs typeface="Arial" panose="020B0604020202020204" pitchFamily="34" charset="0"/>
              </a:rPr>
              <a:t> полипептида</a:t>
            </a:r>
            <a:r>
              <a:rPr lang="ru-RU" altLang="ru-RU" sz="1400">
                <a:solidFill>
                  <a:srgbClr val="000000"/>
                </a:solidFill>
                <a:latin typeface="Arial" panose="020B0604020202020204" pitchFamily="34" charset="0"/>
              </a:rPr>
              <a:t>.</a:t>
            </a:r>
          </a:p>
          <a:p>
            <a:pPr algn="just" eaLnBrk="1" hangingPunct="1">
              <a:lnSpc>
                <a:spcPct val="100000"/>
              </a:lnSpc>
              <a:spcBef>
                <a:spcPct val="0"/>
              </a:spcBef>
              <a:buFont typeface="Wingdings" panose="05000000000000000000" pitchFamily="2" charset="2"/>
              <a:buChar char="Ø"/>
            </a:pPr>
            <a:r>
              <a:rPr lang="ru-RU" altLang="ru-RU" sz="1400">
                <a:solidFill>
                  <a:srgbClr val="000000"/>
                </a:solidFill>
                <a:latin typeface="Arial" panose="020B0604020202020204" pitchFamily="34" charset="0"/>
              </a:rPr>
              <a:t>   Ш</a:t>
            </a:r>
            <a:r>
              <a:rPr lang="ru-RU" altLang="ru-RU" sz="1400">
                <a:solidFill>
                  <a:srgbClr val="000000"/>
                </a:solidFill>
                <a:latin typeface="Arial" panose="020B0604020202020204" pitchFamily="34" charset="0"/>
                <a:cs typeface="Arial" panose="020B0604020202020204" pitchFamily="34" charset="0"/>
              </a:rPr>
              <a:t>апероны удаляются</a:t>
            </a:r>
            <a:r>
              <a:rPr lang="ru-RU" altLang="ru-RU" sz="1400">
                <a:solidFill>
                  <a:srgbClr val="000000"/>
                </a:solidFill>
                <a:latin typeface="Arial" panose="020B0604020202020204" pitchFamily="34" charset="0"/>
              </a:rPr>
              <a:t>.</a:t>
            </a:r>
          </a:p>
          <a:p>
            <a:pPr algn="just" eaLnBrk="1" hangingPunct="1">
              <a:lnSpc>
                <a:spcPct val="100000"/>
              </a:lnSpc>
              <a:spcBef>
                <a:spcPct val="0"/>
              </a:spcBef>
              <a:buFont typeface="Wingdings" panose="05000000000000000000" pitchFamily="2" charset="2"/>
              <a:buChar char="Ø"/>
            </a:pPr>
            <a:r>
              <a:rPr lang="ru-RU" altLang="ru-RU" sz="1400">
                <a:solidFill>
                  <a:srgbClr val="000000"/>
                </a:solidFill>
                <a:latin typeface="Arial" panose="020B0604020202020204" pitchFamily="34" charset="0"/>
              </a:rPr>
              <a:t>   Б</a:t>
            </a:r>
            <a:r>
              <a:rPr lang="ru-RU" altLang="ru-RU" sz="1400">
                <a:solidFill>
                  <a:srgbClr val="000000"/>
                </a:solidFill>
                <a:latin typeface="Arial" panose="020B0604020202020204" pitchFamily="34" charset="0"/>
                <a:cs typeface="Arial" panose="020B0604020202020204" pitchFamily="34" charset="0"/>
              </a:rPr>
              <a:t>елок через </a:t>
            </a:r>
            <a:r>
              <a:rPr lang="en-US" altLang="ru-RU" sz="1400" b="1">
                <a:solidFill>
                  <a:srgbClr val="000000"/>
                </a:solidFill>
                <a:latin typeface="Arial" panose="020B0604020202020204" pitchFamily="34" charset="0"/>
                <a:cs typeface="Arial" panose="020B0604020202020204" pitchFamily="34" charset="0"/>
              </a:rPr>
              <a:t>Sec</a:t>
            </a:r>
            <a:r>
              <a:rPr lang="ru-RU" altLang="ru-RU" sz="1400" b="1">
                <a:solidFill>
                  <a:srgbClr val="000000"/>
                </a:solidFill>
                <a:latin typeface="Arial" panose="020B0604020202020204" pitchFamily="34" charset="0"/>
                <a:cs typeface="Arial" panose="020B0604020202020204" pitchFamily="34" charset="0"/>
              </a:rPr>
              <a:t>61</a:t>
            </a:r>
            <a:r>
              <a:rPr lang="en-US" altLang="ru-RU" sz="1400" b="1">
                <a:solidFill>
                  <a:srgbClr val="000000"/>
                </a:solidFill>
                <a:latin typeface="Arial" panose="020B0604020202020204" pitchFamily="34" charset="0"/>
                <a:cs typeface="Arial" panose="020B0604020202020204" pitchFamily="34" charset="0"/>
              </a:rPr>
              <a:t>-</a:t>
            </a:r>
            <a:r>
              <a:rPr lang="ru-RU" altLang="ru-RU" sz="1400" b="1">
                <a:solidFill>
                  <a:srgbClr val="000000"/>
                </a:solidFill>
                <a:latin typeface="Arial" panose="020B0604020202020204" pitchFamily="34" charset="0"/>
                <a:cs typeface="Arial" panose="020B0604020202020204" pitchFamily="34" charset="0"/>
              </a:rPr>
              <a:t>транслокон</a:t>
            </a:r>
            <a:r>
              <a:rPr lang="ru-RU" altLang="ru-RU" sz="1400">
                <a:solidFill>
                  <a:srgbClr val="000000"/>
                </a:solidFill>
                <a:latin typeface="Arial" panose="020B0604020202020204" pitchFamily="34" charset="0"/>
                <a:cs typeface="Arial" panose="020B0604020202020204" pitchFamily="34" charset="0"/>
              </a:rPr>
              <a:t> попадает в ЭР. </a:t>
            </a:r>
          </a:p>
        </p:txBody>
      </p:sp>
      <p:grpSp>
        <p:nvGrpSpPr>
          <p:cNvPr id="92165" name="Группа 14"/>
          <p:cNvGrpSpPr>
            <a:grpSpLocks/>
          </p:cNvGrpSpPr>
          <p:nvPr/>
        </p:nvGrpSpPr>
        <p:grpSpPr bwMode="auto">
          <a:xfrm>
            <a:off x="268288" y="1468438"/>
            <a:ext cx="4921250" cy="2554287"/>
            <a:chOff x="1115988" y="1119644"/>
            <a:chExt cx="6912024" cy="3176260"/>
          </a:xfrm>
        </p:grpSpPr>
        <p:grpSp>
          <p:nvGrpSpPr>
            <p:cNvPr id="92171" name="Группа 11"/>
            <p:cNvGrpSpPr>
              <a:grpSpLocks/>
            </p:cNvGrpSpPr>
            <p:nvPr/>
          </p:nvGrpSpPr>
          <p:grpSpPr bwMode="auto">
            <a:xfrm>
              <a:off x="1115988" y="1119644"/>
              <a:ext cx="6912024" cy="3176260"/>
              <a:chOff x="1115988" y="1119644"/>
              <a:chExt cx="6912024" cy="3176260"/>
            </a:xfrm>
          </p:grpSpPr>
          <p:grpSp>
            <p:nvGrpSpPr>
              <p:cNvPr id="92175" name="Группа 9"/>
              <p:cNvGrpSpPr>
                <a:grpSpLocks/>
              </p:cNvGrpSpPr>
              <p:nvPr/>
            </p:nvGrpSpPr>
            <p:grpSpPr bwMode="auto">
              <a:xfrm>
                <a:off x="1115988" y="1119644"/>
                <a:ext cx="6912024" cy="3176260"/>
                <a:chOff x="1115616" y="999346"/>
                <a:chExt cx="6912024" cy="3176260"/>
              </a:xfrm>
            </p:grpSpPr>
            <p:grpSp>
              <p:nvGrpSpPr>
                <p:cNvPr id="92177" name="Группа 3"/>
                <p:cNvGrpSpPr>
                  <a:grpSpLocks/>
                </p:cNvGrpSpPr>
                <p:nvPr/>
              </p:nvGrpSpPr>
              <p:grpSpPr bwMode="auto">
                <a:xfrm>
                  <a:off x="6732240" y="1724233"/>
                  <a:ext cx="1295400" cy="1696121"/>
                  <a:chOff x="3981450" y="1045176"/>
                  <a:chExt cx="1295400" cy="1696121"/>
                </a:xfrm>
              </p:grpSpPr>
              <p:pic>
                <p:nvPicPr>
                  <p:cNvPr id="92181" name="Рисунок 1"/>
                  <p:cNvPicPr>
                    <a:picLocks noChangeAspect="1"/>
                  </p:cNvPicPr>
                  <p:nvPr/>
                </p:nvPicPr>
                <p:blipFill>
                  <a:blip r:embed="rId2">
                    <a:extLst>
                      <a:ext uri="{28A0092B-C50C-407E-A947-70E740481C1C}">
                        <a14:useLocalDpi xmlns:a14="http://schemas.microsoft.com/office/drawing/2010/main" val="0"/>
                      </a:ext>
                    </a:extLst>
                  </a:blip>
                  <a:srcRect l="5704" t="2507" r="70313" b="65215"/>
                  <a:stretch>
                    <a:fillRect/>
                  </a:stretch>
                </p:blipFill>
                <p:spPr bwMode="auto">
                  <a:xfrm>
                    <a:off x="3981450" y="1045176"/>
                    <a:ext cx="1295400" cy="169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2" name="TextBox 3"/>
                  <p:cNvSpPr txBox="1">
                    <a:spLocks noChangeArrowheads="1"/>
                  </p:cNvSpPr>
                  <p:nvPr/>
                </p:nvSpPr>
                <p:spPr bwMode="auto">
                  <a:xfrm>
                    <a:off x="4469526" y="2412700"/>
                    <a:ext cx="205170" cy="1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900" b="1">
                        <a:solidFill>
                          <a:schemeClr val="bg1"/>
                        </a:solidFill>
                        <a:latin typeface="Arial" panose="020B0604020202020204" pitchFamily="34" charset="0"/>
                      </a:rPr>
                      <a:t>Р54</a:t>
                    </a:r>
                  </a:p>
                </p:txBody>
              </p:sp>
            </p:grpSp>
            <p:pic>
              <p:nvPicPr>
                <p:cNvPr id="9217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999346"/>
                  <a:ext cx="4550603" cy="317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Прямая со стрелкой 7"/>
                <p:cNvCxnSpPr/>
                <p:nvPr/>
              </p:nvCxnSpPr>
              <p:spPr>
                <a:xfrm flipH="1" flipV="1">
                  <a:off x="5436746" y="1846217"/>
                  <a:ext cx="1295446" cy="124563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Восьмиугольник 8"/>
                <p:cNvSpPr>
                  <a:spLocks noChangeAspect="1"/>
                </p:cNvSpPr>
                <p:nvPr/>
              </p:nvSpPr>
              <p:spPr>
                <a:xfrm>
                  <a:off x="3637389" y="1019087"/>
                  <a:ext cx="729108" cy="732375"/>
                </a:xfrm>
                <a:prstGeom prst="octagon">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1" fontAlgn="auto" hangingPunct="1">
                    <a:spcBef>
                      <a:spcPts val="0"/>
                    </a:spcBef>
                    <a:spcAft>
                      <a:spcPts val="0"/>
                    </a:spcAft>
                    <a:defRPr/>
                  </a:pPr>
                  <a:r>
                    <a:rPr lang="en-US" b="1" dirty="0" err="1">
                      <a:solidFill>
                        <a:srgbClr val="7030A0"/>
                      </a:solidFill>
                    </a:rPr>
                    <a:t>TriC</a:t>
                  </a:r>
                  <a:endParaRPr lang="ru-RU" b="1" dirty="0">
                    <a:solidFill>
                      <a:srgbClr val="7030A0"/>
                    </a:solidFill>
                  </a:endParaRPr>
                </a:p>
              </p:txBody>
            </p:sp>
          </p:grpSp>
          <p:sp>
            <p:nvSpPr>
              <p:cNvPr id="11" name="Прямоугольник 10"/>
              <p:cNvSpPr/>
              <p:nvPr/>
            </p:nvSpPr>
            <p:spPr>
              <a:xfrm rot="1903800">
                <a:off x="5187393" y="2365274"/>
                <a:ext cx="216279" cy="7304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13" name="Прямоугольник 12"/>
            <p:cNvSpPr/>
            <p:nvPr/>
          </p:nvSpPr>
          <p:spPr>
            <a:xfrm>
              <a:off x="1477197" y="3429293"/>
              <a:ext cx="178375" cy="503384"/>
            </a:xfrm>
            <a:prstGeom prst="rect">
              <a:avLst/>
            </a:prstGeom>
            <a:solidFill>
              <a:srgbClr val="CC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4" name="Прямоугольник 23"/>
            <p:cNvSpPr/>
            <p:nvPr/>
          </p:nvSpPr>
          <p:spPr>
            <a:xfrm>
              <a:off x="1796041" y="3419422"/>
              <a:ext cx="182834" cy="503386"/>
            </a:xfrm>
            <a:prstGeom prst="rect">
              <a:avLst/>
            </a:prstGeom>
            <a:solidFill>
              <a:srgbClr val="CC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4" name="Прямоугольник 13"/>
            <p:cNvSpPr/>
            <p:nvPr/>
          </p:nvSpPr>
          <p:spPr>
            <a:xfrm rot="17640000">
              <a:off x="1558019" y="3987681"/>
              <a:ext cx="215173" cy="7357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18" name="Rectangle 2"/>
          <p:cNvSpPr txBox="1">
            <a:spLocks noChangeArrowheads="1"/>
          </p:cNvSpPr>
          <p:nvPr/>
        </p:nvSpPr>
        <p:spPr>
          <a:xfrm>
            <a:off x="6015038" y="227013"/>
            <a:ext cx="5705475" cy="93027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ru-RU" altLang="ru-RU" sz="2400" b="1" dirty="0" err="1" smtClean="0">
                <a:solidFill>
                  <a:schemeClr val="accent1">
                    <a:lumMod val="50000"/>
                  </a:schemeClr>
                </a:solidFill>
                <a:effectLst>
                  <a:outerShdw blurRad="38100" dist="38100" dir="2700000" algn="tl">
                    <a:srgbClr val="000000">
                      <a:alpha val="43137"/>
                    </a:srgbClr>
                  </a:outerShdw>
                </a:effectLst>
              </a:rPr>
              <a:t>Посттрансляционная</a:t>
            </a:r>
            <a:r>
              <a:rPr lang="ru-RU" altLang="ru-RU" sz="2400" b="1" dirty="0" smtClean="0">
                <a:solidFill>
                  <a:schemeClr val="accent1">
                    <a:lumMod val="50000"/>
                  </a:schemeClr>
                </a:solidFill>
                <a:effectLst>
                  <a:outerShdw blurRad="38100" dist="38100" dir="2700000" algn="tl">
                    <a:srgbClr val="000000">
                      <a:alpha val="43137"/>
                    </a:srgbClr>
                  </a:outerShdw>
                </a:effectLst>
              </a:rPr>
              <a:t> </a:t>
            </a:r>
            <a:r>
              <a:rPr lang="ru-RU" altLang="ru-RU" sz="2400" b="1" dirty="0" err="1" smtClean="0">
                <a:solidFill>
                  <a:schemeClr val="accent1">
                    <a:lumMod val="50000"/>
                  </a:schemeClr>
                </a:solidFill>
                <a:effectLst>
                  <a:outerShdw blurRad="38100" dist="38100" dir="2700000" algn="tl">
                    <a:srgbClr val="000000">
                      <a:alpha val="43137"/>
                    </a:srgbClr>
                  </a:outerShdw>
                </a:effectLst>
              </a:rPr>
              <a:t>транслокация</a:t>
            </a:r>
            <a:r>
              <a:rPr lang="ru-RU" altLang="ru-RU" sz="2400" b="1" dirty="0" smtClean="0">
                <a:solidFill>
                  <a:schemeClr val="accent1">
                    <a:lumMod val="50000"/>
                  </a:schemeClr>
                </a:solidFill>
                <a:effectLst>
                  <a:outerShdw blurRad="38100" dist="38100" dir="2700000" algn="tl">
                    <a:srgbClr val="000000">
                      <a:alpha val="43137"/>
                    </a:srgbClr>
                  </a:outerShdw>
                </a:effectLst>
              </a:rPr>
              <a:t> белков в митохондрии</a:t>
            </a:r>
            <a:endParaRPr lang="ru-RU" altLang="ru-RU" sz="2400" b="1" dirty="0">
              <a:solidFill>
                <a:schemeClr val="accent1">
                  <a:lumMod val="50000"/>
                </a:schemeClr>
              </a:solidFill>
              <a:effectLst>
                <a:outerShdw blurRad="38100" dist="38100" dir="2700000" algn="tl">
                  <a:srgbClr val="000000">
                    <a:alpha val="43137"/>
                  </a:srgbClr>
                </a:outerShdw>
              </a:effectLst>
            </a:endParaRPr>
          </a:p>
        </p:txBody>
      </p:sp>
      <p:pic>
        <p:nvPicPr>
          <p:cNvPr id="92167" name="Picture 7"/>
          <p:cNvPicPr>
            <a:picLocks noChangeAspect="1" noChangeArrowheads="1"/>
          </p:cNvPicPr>
          <p:nvPr/>
        </p:nvPicPr>
        <p:blipFill>
          <a:blip r:embed="rId4">
            <a:extLst>
              <a:ext uri="{28A0092B-C50C-407E-A947-70E740481C1C}">
                <a14:useLocalDpi xmlns:a14="http://schemas.microsoft.com/office/drawing/2010/main" val="0"/>
              </a:ext>
            </a:extLst>
          </a:blip>
          <a:srcRect r="33646"/>
          <a:stretch>
            <a:fillRect/>
          </a:stretch>
        </p:blipFill>
        <p:spPr bwMode="auto">
          <a:xfrm>
            <a:off x="8226425" y="769938"/>
            <a:ext cx="38227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8" name="Picture 4"/>
          <p:cNvPicPr>
            <a:picLocks noChangeAspect="1" noChangeArrowheads="1"/>
          </p:cNvPicPr>
          <p:nvPr/>
        </p:nvPicPr>
        <p:blipFill>
          <a:blip r:embed="rId5">
            <a:extLst>
              <a:ext uri="{28A0092B-C50C-407E-A947-70E740481C1C}">
                <a14:useLocalDpi xmlns:a14="http://schemas.microsoft.com/office/drawing/2010/main" val="0"/>
              </a:ext>
            </a:extLst>
          </a:blip>
          <a:srcRect l="14520" r="14088"/>
          <a:stretch>
            <a:fillRect/>
          </a:stretch>
        </p:blipFill>
        <p:spPr bwMode="auto">
          <a:xfrm>
            <a:off x="6015038" y="3527425"/>
            <a:ext cx="2806700" cy="328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 Box 5"/>
          <p:cNvSpPr txBox="1">
            <a:spLocks noChangeArrowheads="1"/>
          </p:cNvSpPr>
          <p:nvPr/>
        </p:nvSpPr>
        <p:spPr bwMode="auto">
          <a:xfrm>
            <a:off x="6175375" y="2790825"/>
            <a:ext cx="554513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50000"/>
              </a:spcBef>
              <a:spcAft>
                <a:spcPts val="0"/>
              </a:spcAft>
              <a:defRPr/>
            </a:pPr>
            <a:r>
              <a:rPr lang="ru-RU" b="1" dirty="0">
                <a:solidFill>
                  <a:schemeClr val="accent1">
                    <a:lumMod val="50000"/>
                  </a:schemeClr>
                </a:solidFill>
                <a:effectLst>
                  <a:outerShdw blurRad="38100" dist="38100" dir="2700000" algn="tl">
                    <a:srgbClr val="000000">
                      <a:alpha val="43137"/>
                    </a:srgbClr>
                  </a:outerShdw>
                </a:effectLst>
                <a:latin typeface="+mj-lt"/>
              </a:rPr>
              <a:t>Роль </a:t>
            </a:r>
            <a:r>
              <a:rPr lang="ru-RU" b="1" dirty="0" err="1">
                <a:solidFill>
                  <a:schemeClr val="accent1">
                    <a:lumMod val="50000"/>
                  </a:schemeClr>
                </a:solidFill>
                <a:effectLst>
                  <a:outerShdw blurRad="38100" dist="38100" dir="2700000" algn="tl">
                    <a:srgbClr val="000000">
                      <a:alpha val="43137"/>
                    </a:srgbClr>
                  </a:outerShdw>
                </a:effectLst>
                <a:latin typeface="+mj-lt"/>
              </a:rPr>
              <a:t>шаперонов</a:t>
            </a:r>
            <a:r>
              <a:rPr lang="ru-RU" b="1" dirty="0">
                <a:solidFill>
                  <a:schemeClr val="accent1">
                    <a:lumMod val="50000"/>
                  </a:schemeClr>
                </a:solidFill>
                <a:effectLst>
                  <a:outerShdw blurRad="38100" dist="38100" dir="2700000" algn="tl">
                    <a:srgbClr val="000000">
                      <a:alpha val="43137"/>
                    </a:srgbClr>
                  </a:outerShdw>
                </a:effectLst>
                <a:latin typeface="+mj-lt"/>
              </a:rPr>
              <a:t> в импорте белков митохондрии</a:t>
            </a:r>
          </a:p>
        </p:txBody>
      </p:sp>
      <p:pic>
        <p:nvPicPr>
          <p:cNvPr id="92170" name="Рисунок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12238" y="3414713"/>
            <a:ext cx="2789237"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051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Группа 1"/>
          <p:cNvGrpSpPr>
            <a:grpSpLocks/>
          </p:cNvGrpSpPr>
          <p:nvPr/>
        </p:nvGrpSpPr>
        <p:grpSpPr bwMode="auto">
          <a:xfrm>
            <a:off x="1703388" y="3900488"/>
            <a:ext cx="8545512" cy="2768600"/>
            <a:chOff x="179513" y="3901231"/>
            <a:chExt cx="8544990" cy="2768129"/>
          </a:xfrm>
        </p:grpSpPr>
        <p:pic>
          <p:nvPicPr>
            <p:cNvPr id="93190" name="Picture 2"/>
            <p:cNvPicPr>
              <a:picLocks noChangeAspect="1" noChangeArrowheads="1"/>
            </p:cNvPicPr>
            <p:nvPr/>
          </p:nvPicPr>
          <p:blipFill>
            <a:blip r:embed="rId2">
              <a:extLst>
                <a:ext uri="{28A0092B-C50C-407E-A947-70E740481C1C}">
                  <a14:useLocalDpi xmlns:a14="http://schemas.microsoft.com/office/drawing/2010/main" val="0"/>
                </a:ext>
              </a:extLst>
            </a:blip>
            <a:srcRect l="67188" t="21413" b="22411"/>
            <a:stretch>
              <a:fillRect/>
            </a:stretch>
          </p:blipFill>
          <p:spPr bwMode="auto">
            <a:xfrm>
              <a:off x="5724128" y="3901231"/>
              <a:ext cx="3000375" cy="2768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91" name="Picture 5"/>
            <p:cNvPicPr>
              <a:picLocks noChangeAspect="1" noChangeArrowheads="1"/>
            </p:cNvPicPr>
            <p:nvPr/>
          </p:nvPicPr>
          <p:blipFill>
            <a:blip r:embed="rId3">
              <a:extLst>
                <a:ext uri="{28A0092B-C50C-407E-A947-70E740481C1C}">
                  <a14:useLocalDpi xmlns:a14="http://schemas.microsoft.com/office/drawing/2010/main" val="0"/>
                </a:ext>
              </a:extLst>
            </a:blip>
            <a:srcRect t="47839" r="34271"/>
            <a:stretch>
              <a:fillRect/>
            </a:stretch>
          </p:blipFill>
          <p:spPr bwMode="auto">
            <a:xfrm>
              <a:off x="179513" y="3933056"/>
              <a:ext cx="5472608"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Rectangle 2"/>
          <p:cNvSpPr>
            <a:spLocks noGrp="1" noChangeArrowheads="1"/>
          </p:cNvSpPr>
          <p:nvPr>
            <p:ph type="title"/>
          </p:nvPr>
        </p:nvSpPr>
        <p:spPr>
          <a:xfrm>
            <a:off x="1524000" y="122238"/>
            <a:ext cx="8964613" cy="1219200"/>
          </a:xfrm>
        </p:spPr>
        <p:txBody>
          <a:bodyPr rtlCol="0">
            <a:normAutofit/>
          </a:bodyPr>
          <a:lstStyle/>
          <a:p>
            <a:pPr fontAlgn="auto">
              <a:spcAft>
                <a:spcPts val="0"/>
              </a:spcAft>
              <a:defRPr/>
            </a:pPr>
            <a:r>
              <a:rPr lang="ru-RU" altLang="ru-RU" sz="2400" b="1" dirty="0">
                <a:solidFill>
                  <a:schemeClr val="accent1">
                    <a:lumMod val="50000"/>
                  </a:schemeClr>
                </a:solidFill>
                <a:effectLst>
                  <a:outerShdw blurRad="38100" dist="38100" dir="2700000" algn="tl">
                    <a:srgbClr val="000000">
                      <a:alpha val="43137"/>
                    </a:srgbClr>
                  </a:outerShdw>
                </a:effectLst>
              </a:rPr>
              <a:t>Сочетание различных сигнальных последовательностей определяет локализацию белка в различных </a:t>
            </a:r>
            <a:r>
              <a:rPr lang="ru-RU" altLang="ru-RU" sz="2400" b="1" dirty="0" err="1">
                <a:solidFill>
                  <a:schemeClr val="accent1">
                    <a:lumMod val="50000"/>
                  </a:schemeClr>
                </a:solidFill>
                <a:effectLst>
                  <a:outerShdw blurRad="38100" dist="38100" dir="2700000" algn="tl">
                    <a:srgbClr val="000000">
                      <a:alpha val="43137"/>
                    </a:srgbClr>
                  </a:outerShdw>
                </a:effectLst>
              </a:rPr>
              <a:t>компартментах</a:t>
            </a:r>
            <a:r>
              <a:rPr lang="ru-RU" altLang="ru-RU" sz="2400" b="1" dirty="0">
                <a:solidFill>
                  <a:schemeClr val="accent1">
                    <a:lumMod val="50000"/>
                  </a:schemeClr>
                </a:solidFill>
                <a:effectLst>
                  <a:outerShdw blurRad="38100" dist="38100" dir="2700000" algn="tl">
                    <a:srgbClr val="000000">
                      <a:alpha val="43137"/>
                    </a:srgbClr>
                  </a:outerShdw>
                </a:effectLst>
              </a:rPr>
              <a:t> митохондрии</a:t>
            </a:r>
          </a:p>
        </p:txBody>
      </p:sp>
      <p:pic>
        <p:nvPicPr>
          <p:cNvPr id="9318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163" y="1341438"/>
            <a:ext cx="8461375" cy="239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311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4"/>
          <p:cNvSpPr>
            <a:spLocks noGrp="1" noChangeArrowheads="1"/>
          </p:cNvSpPr>
          <p:nvPr>
            <p:ph type="title"/>
          </p:nvPr>
        </p:nvSpPr>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Схема процессинга секреторных белков протеазами</a:t>
            </a:r>
          </a:p>
        </p:txBody>
      </p:sp>
      <p:grpSp>
        <p:nvGrpSpPr>
          <p:cNvPr id="94212" name="Group 3"/>
          <p:cNvGrpSpPr>
            <a:grpSpLocks/>
          </p:cNvGrpSpPr>
          <p:nvPr/>
        </p:nvGrpSpPr>
        <p:grpSpPr bwMode="auto">
          <a:xfrm>
            <a:off x="2590800" y="1752600"/>
            <a:ext cx="5257800" cy="4572000"/>
            <a:chOff x="1296" y="1152"/>
            <a:chExt cx="3312" cy="2880"/>
          </a:xfrm>
        </p:grpSpPr>
        <p:pic>
          <p:nvPicPr>
            <p:cNvPr id="94214" name="Picture 4" descr="secret copy"/>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 y="1152"/>
              <a:ext cx="3235" cy="2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5" name="Text Box 5"/>
            <p:cNvSpPr txBox="1">
              <a:spLocks noChangeArrowheads="1"/>
            </p:cNvSpPr>
            <p:nvPr/>
          </p:nvSpPr>
          <p:spPr bwMode="auto">
            <a:xfrm>
              <a:off x="1296" y="3456"/>
              <a:ext cx="331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ru-RU" altLang="ru-RU" sz="1600" b="1">
                  <a:solidFill>
                    <a:srgbClr val="0033CC"/>
                  </a:solidFill>
                  <a:latin typeface="Arial" panose="020B0604020202020204" pitchFamily="34" charset="0"/>
                </a:rPr>
                <a:t>Р</a:t>
              </a:r>
              <a:r>
                <a:rPr lang="ru-RU" altLang="ru-RU" sz="1600" b="1">
                  <a:latin typeface="Arial" panose="020B0604020202020204" pitchFamily="34" charset="0"/>
                </a:rPr>
                <a:t> – </a:t>
              </a:r>
              <a:r>
                <a:rPr lang="ru-RU" altLang="ru-RU" sz="1600" b="1">
                  <a:solidFill>
                    <a:srgbClr val="000000"/>
                  </a:solidFill>
                  <a:latin typeface="Arial" panose="020B0604020202020204" pitchFamily="34" charset="0"/>
                </a:rPr>
                <a:t>рибосома</a:t>
              </a:r>
              <a:r>
                <a:rPr lang="ru-RU" altLang="ru-RU" sz="1600" b="1">
                  <a:latin typeface="Arial" panose="020B0604020202020204" pitchFamily="34" charset="0"/>
                </a:rPr>
                <a:t>, </a:t>
              </a:r>
              <a:r>
                <a:rPr lang="ru-RU" altLang="ru-RU" sz="1600" b="1">
                  <a:solidFill>
                    <a:srgbClr val="990099"/>
                  </a:solidFill>
                  <a:latin typeface="Arial" panose="020B0604020202020204" pitchFamily="34" charset="0"/>
                </a:rPr>
                <a:t>СП</a:t>
              </a:r>
              <a:r>
                <a:rPr lang="ru-RU" altLang="ru-RU" sz="1600" b="1">
                  <a:latin typeface="Arial" panose="020B0604020202020204" pitchFamily="34" charset="0"/>
                </a:rPr>
                <a:t> – </a:t>
              </a:r>
              <a:r>
                <a:rPr lang="ru-RU" altLang="ru-RU" sz="1600" b="1">
                  <a:solidFill>
                    <a:srgbClr val="000000"/>
                  </a:solidFill>
                  <a:latin typeface="Arial" panose="020B0604020202020204" pitchFamily="34" charset="0"/>
                </a:rPr>
                <a:t>сигнальная пептидаза</a:t>
              </a:r>
              <a:r>
                <a:rPr lang="ru-RU" altLang="ru-RU" sz="1600" b="1">
                  <a:latin typeface="Arial" panose="020B0604020202020204" pitchFamily="34" charset="0"/>
                </a:rPr>
                <a:t>, </a:t>
              </a:r>
              <a:r>
                <a:rPr lang="ru-RU" altLang="ru-RU" sz="1600" b="1">
                  <a:solidFill>
                    <a:srgbClr val="990099"/>
                  </a:solidFill>
                  <a:latin typeface="Arial" panose="020B0604020202020204" pitchFamily="34" charset="0"/>
                </a:rPr>
                <a:t>1</a:t>
              </a:r>
              <a:r>
                <a:rPr lang="ru-RU" altLang="ru-RU" sz="1600" b="1">
                  <a:latin typeface="Arial" panose="020B0604020202020204" pitchFamily="34" charset="0"/>
                </a:rPr>
                <a:t> – </a:t>
              </a:r>
              <a:r>
                <a:rPr lang="ru-RU" altLang="ru-RU" sz="1600" b="1">
                  <a:solidFill>
                    <a:srgbClr val="000000"/>
                  </a:solidFill>
                  <a:latin typeface="Arial" panose="020B0604020202020204" pitchFamily="34" charset="0"/>
                </a:rPr>
                <a:t>пре-последовательность</a:t>
              </a:r>
              <a:r>
                <a:rPr lang="ru-RU" altLang="ru-RU" sz="1600" b="1">
                  <a:latin typeface="Arial" panose="020B0604020202020204" pitchFamily="34" charset="0"/>
                </a:rPr>
                <a:t>, </a:t>
              </a:r>
              <a:r>
                <a:rPr lang="ru-RU" altLang="ru-RU" sz="1600" b="1">
                  <a:solidFill>
                    <a:srgbClr val="006600"/>
                  </a:solidFill>
                  <a:latin typeface="Arial" panose="020B0604020202020204" pitchFamily="34" charset="0"/>
                </a:rPr>
                <a:t>2</a:t>
              </a:r>
              <a:r>
                <a:rPr lang="ru-RU" altLang="ru-RU" sz="1600" b="1">
                  <a:latin typeface="Arial" panose="020B0604020202020204" pitchFamily="34" charset="0"/>
                </a:rPr>
                <a:t> – </a:t>
              </a:r>
              <a:r>
                <a:rPr lang="ru-RU" altLang="ru-RU" sz="1600" b="1">
                  <a:solidFill>
                    <a:srgbClr val="000000"/>
                  </a:solidFill>
                  <a:latin typeface="Arial" panose="020B0604020202020204" pitchFamily="34" charset="0"/>
                </a:rPr>
                <a:t>про-последовательность </a:t>
              </a:r>
              <a:r>
                <a:rPr lang="ru-RU" altLang="ru-RU" sz="1600" b="1">
                  <a:solidFill>
                    <a:srgbClr val="000000"/>
                  </a:solidFill>
                  <a:latin typeface="Arial" panose="020B0604020202020204" pitchFamily="34" charset="0"/>
                  <a:sym typeface="Symbol" panose="05050102010706020507" pitchFamily="18" charset="2"/>
                </a:rPr>
                <a:t></a:t>
              </a:r>
              <a:r>
                <a:rPr lang="ru-RU" altLang="ru-RU" sz="1600" b="1">
                  <a:solidFill>
                    <a:srgbClr val="000000"/>
                  </a:solidFill>
                  <a:latin typeface="Arial" panose="020B0604020202020204" pitchFamily="34" charset="0"/>
                </a:rPr>
                <a:t>-фактора,</a:t>
              </a:r>
              <a:r>
                <a:rPr lang="ru-RU" altLang="ru-RU" sz="1600" b="1">
                  <a:latin typeface="Arial" panose="020B0604020202020204" pitchFamily="34" charset="0"/>
                </a:rPr>
                <a:t> </a:t>
              </a:r>
              <a:r>
                <a:rPr lang="ru-RU" altLang="ru-RU" sz="1600" b="1">
                  <a:solidFill>
                    <a:srgbClr val="CC3399"/>
                  </a:solidFill>
                  <a:latin typeface="Arial" panose="020B0604020202020204" pitchFamily="34" charset="0"/>
                </a:rPr>
                <a:t>СВ</a:t>
              </a:r>
              <a:r>
                <a:rPr lang="ru-RU" altLang="ru-RU" sz="1600" b="1">
                  <a:latin typeface="Arial" panose="020B0604020202020204" pitchFamily="34" charset="0"/>
                </a:rPr>
                <a:t> – </a:t>
              </a:r>
              <a:r>
                <a:rPr lang="ru-RU" altLang="ru-RU" sz="1600" b="1">
                  <a:solidFill>
                    <a:srgbClr val="000000"/>
                  </a:solidFill>
                  <a:latin typeface="Arial" panose="020B0604020202020204" pitchFamily="34" charset="0"/>
                </a:rPr>
                <a:t>секреторные везикулы</a:t>
              </a:r>
            </a:p>
          </p:txBody>
        </p:sp>
      </p:grpSp>
      <p:sp>
        <p:nvSpPr>
          <p:cNvPr id="94213" name="Text Box 6"/>
          <p:cNvSpPr txBox="1">
            <a:spLocks noChangeArrowheads="1"/>
          </p:cNvSpPr>
          <p:nvPr/>
        </p:nvSpPr>
        <p:spPr bwMode="auto">
          <a:xfrm>
            <a:off x="7924800" y="2743200"/>
            <a:ext cx="2743200"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solidFill>
                  <a:srgbClr val="990099"/>
                </a:solidFill>
                <a:latin typeface="Arial" panose="020B0604020202020204" pitchFamily="34" charset="0"/>
              </a:rPr>
              <a:t>СП </a:t>
            </a:r>
            <a:r>
              <a:rPr lang="ru-RU" altLang="ru-RU" sz="1600" b="1">
                <a:solidFill>
                  <a:srgbClr val="000000"/>
                </a:solidFill>
                <a:latin typeface="Arial" panose="020B0604020202020204" pitchFamily="34" charset="0"/>
              </a:rPr>
              <a:t>дрожжей – олигомер, состоит из 4-х белков (13, 18, 20, 25 кДа).</a:t>
            </a:r>
          </a:p>
          <a:p>
            <a:pPr eaLnBrk="1" hangingPunct="1">
              <a:lnSpc>
                <a:spcPct val="100000"/>
              </a:lnSpc>
              <a:spcBef>
                <a:spcPct val="0"/>
              </a:spcBef>
              <a:buFontTx/>
              <a:buNone/>
            </a:pPr>
            <a:r>
              <a:rPr lang="ru-RU" altLang="ru-RU" sz="1600" b="1">
                <a:solidFill>
                  <a:srgbClr val="000000"/>
                </a:solidFill>
                <a:latin typeface="Arial" panose="020B0604020202020204" pitchFamily="34" charset="0"/>
              </a:rPr>
              <a:t>Структурный ген 18 кДа белка  -</a:t>
            </a:r>
            <a:r>
              <a:rPr lang="en-US" altLang="ru-RU" sz="1600" b="1">
                <a:solidFill>
                  <a:srgbClr val="000000"/>
                </a:solidFill>
                <a:latin typeface="Arial" panose="020B0604020202020204" pitchFamily="34" charset="0"/>
              </a:rPr>
              <a:t> </a:t>
            </a:r>
            <a:r>
              <a:rPr lang="en-US" altLang="ru-RU" sz="1600" b="1" i="1">
                <a:solidFill>
                  <a:srgbClr val="000000"/>
                </a:solidFill>
                <a:latin typeface="Arial" panose="020B0604020202020204" pitchFamily="34" charset="0"/>
              </a:rPr>
              <a:t>SEC11</a:t>
            </a:r>
            <a:r>
              <a:rPr lang="ru-RU" altLang="ru-RU" sz="1600" b="1">
                <a:solidFill>
                  <a:srgbClr val="000000"/>
                </a:solidFill>
                <a:latin typeface="Arial" panose="020B0604020202020204" pitchFamily="34" charset="0"/>
              </a:rPr>
              <a:t>.</a:t>
            </a:r>
          </a:p>
          <a:p>
            <a:pPr eaLnBrk="1" hangingPunct="1">
              <a:lnSpc>
                <a:spcPct val="100000"/>
              </a:lnSpc>
              <a:spcBef>
                <a:spcPct val="0"/>
              </a:spcBef>
              <a:buFontTx/>
              <a:buNone/>
            </a:pPr>
            <a:r>
              <a:rPr lang="ru-RU" altLang="ru-RU" sz="1600" b="1">
                <a:solidFill>
                  <a:srgbClr val="000000"/>
                </a:solidFill>
                <a:latin typeface="Arial" panose="020B0604020202020204" pitchFamily="34" charset="0"/>
              </a:rPr>
              <a:t>Удаление сигнальной последовательности -  необходимое условие секреции белка. </a:t>
            </a:r>
          </a:p>
        </p:txBody>
      </p:sp>
    </p:spTree>
    <p:extLst>
      <p:ext uri="{BB962C8B-B14F-4D97-AF65-F5344CB8AC3E}">
        <p14:creationId xmlns:p14="http://schemas.microsoft.com/office/powerpoint/2010/main" val="27376291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1"/>
          <p:cNvSpPr>
            <a:spLocks noGrp="1" noChangeArrowheads="1"/>
          </p:cNvSpPr>
          <p:nvPr>
            <p:ph type="title"/>
          </p:nvPr>
        </p:nvSpPr>
        <p:spPr>
          <a:xfrm>
            <a:off x="1703388" y="138113"/>
            <a:ext cx="8847137" cy="1219200"/>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Образование зрелого белка из предшественника. Удаление сигнального пептида. </a:t>
            </a:r>
          </a:p>
        </p:txBody>
      </p:sp>
      <p:sp>
        <p:nvSpPr>
          <p:cNvPr id="95236" name="Rectangle 3"/>
          <p:cNvSpPr>
            <a:spLocks noChangeArrowheads="1"/>
          </p:cNvSpPr>
          <p:nvPr/>
        </p:nvSpPr>
        <p:spPr bwMode="auto">
          <a:xfrm>
            <a:off x="5867400" y="5300663"/>
            <a:ext cx="48006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Wingdings" panose="05000000000000000000" pitchFamily="2" charset="2"/>
              <a:buChar char="Ø"/>
            </a:pPr>
            <a:r>
              <a:rPr lang="ru-RU" altLang="ru-RU" sz="1600" b="1">
                <a:solidFill>
                  <a:srgbClr val="000000"/>
                </a:solidFill>
                <a:latin typeface="Arial" panose="020B0604020202020204" pitchFamily="34" charset="0"/>
              </a:rPr>
              <a:t>   Д</a:t>
            </a:r>
            <a:r>
              <a:rPr lang="ru-RU" altLang="ru-RU" sz="1600" b="1">
                <a:solidFill>
                  <a:srgbClr val="000000"/>
                </a:solidFill>
                <a:latin typeface="Arial" panose="020B0604020202020204" pitchFamily="34" charset="0"/>
                <a:cs typeface="Arial" panose="020B0604020202020204" pitchFamily="34" charset="0"/>
              </a:rPr>
              <a:t>ипептидиламинопептидаз</a:t>
            </a:r>
            <a:r>
              <a:rPr lang="ru-RU" altLang="ru-RU" sz="1600" b="1">
                <a:solidFill>
                  <a:srgbClr val="000000"/>
                </a:solidFill>
                <a:latin typeface="Arial" panose="020B0604020202020204" pitchFamily="34" charset="0"/>
              </a:rPr>
              <a:t>а</a:t>
            </a:r>
            <a:r>
              <a:rPr lang="ru-RU" altLang="ru-RU" sz="1600" b="1">
                <a:solidFill>
                  <a:srgbClr val="000000"/>
                </a:solidFill>
                <a:latin typeface="Arial" panose="020B0604020202020204" pitchFamily="34" charset="0"/>
                <a:cs typeface="Arial" panose="020B0604020202020204" pitchFamily="34" charset="0"/>
              </a:rPr>
              <a:t> </a:t>
            </a:r>
            <a:r>
              <a:rPr lang="en-US"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Ste</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13</a:t>
            </a:r>
            <a:r>
              <a:rPr lang="en-US"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p</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 удаляет повторы глутам</a:t>
            </a:r>
            <a:r>
              <a:rPr lang="ru-RU" altLang="ru-RU" sz="1600" b="1">
                <a:solidFill>
                  <a:srgbClr val="000000"/>
                </a:solidFill>
                <a:latin typeface="Arial" panose="020B0604020202020204" pitchFamily="34" charset="0"/>
                <a:sym typeface="Symbol" panose="05050102010706020507" pitchFamily="18" charset="2"/>
              </a:rPr>
              <a:t>ат</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(аспар</a:t>
            </a:r>
            <a:r>
              <a:rPr lang="ru-RU" altLang="ru-RU" sz="1600" b="1">
                <a:solidFill>
                  <a:srgbClr val="000000"/>
                </a:solidFill>
                <a:latin typeface="Arial" panose="020B0604020202020204" pitchFamily="34" charset="0"/>
                <a:sym typeface="Symbol" panose="05050102010706020507" pitchFamily="18" charset="2"/>
              </a:rPr>
              <a:t>тат</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 – аланин на </a:t>
            </a:r>
            <a:r>
              <a:rPr lang="en-US"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N</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-конце пептида, </a:t>
            </a:r>
            <a:r>
              <a:rPr lang="ru-RU" altLang="ru-RU" sz="1600" b="1">
                <a:solidFill>
                  <a:srgbClr val="000000"/>
                </a:solidFill>
                <a:latin typeface="Arial" panose="020B0604020202020204" pitchFamily="34" charset="0"/>
                <a:sym typeface="Symbol" panose="05050102010706020507" pitchFamily="18" charset="2"/>
              </a:rPr>
              <a:t>а</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 карбоксипептидаз</a:t>
            </a:r>
            <a:r>
              <a:rPr lang="ru-RU" altLang="ru-RU" sz="1600" b="1">
                <a:solidFill>
                  <a:srgbClr val="000000"/>
                </a:solidFill>
                <a:latin typeface="Arial" panose="020B0604020202020204" pitchFamily="34" charset="0"/>
                <a:sym typeface="Symbol" panose="05050102010706020507" pitchFamily="18" charset="2"/>
              </a:rPr>
              <a:t>а</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 </a:t>
            </a:r>
            <a:r>
              <a:rPr lang="en-US"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Kex</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1</a:t>
            </a:r>
            <a:r>
              <a:rPr lang="en-US"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p</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 убирает остатки лизина и аргинина на С-конце повторов α-фактора</a:t>
            </a:r>
            <a:r>
              <a:rPr lang="ru-RU" altLang="ru-RU" sz="1600" b="1">
                <a:solidFill>
                  <a:srgbClr val="000000"/>
                </a:solidFill>
                <a:latin typeface="Arial" panose="020B0604020202020204" pitchFamily="34" charset="0"/>
                <a:sym typeface="Symbol" panose="05050102010706020507" pitchFamily="18" charset="2"/>
              </a:rPr>
              <a:t>. </a:t>
            </a:r>
            <a:endPar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endParaRPr>
          </a:p>
        </p:txBody>
      </p:sp>
      <p:sp>
        <p:nvSpPr>
          <p:cNvPr id="95237" name="Rectangle 4"/>
          <p:cNvSpPr>
            <a:spLocks noChangeArrowheads="1"/>
          </p:cNvSpPr>
          <p:nvPr/>
        </p:nvSpPr>
        <p:spPr bwMode="auto">
          <a:xfrm>
            <a:off x="1524000" y="1374775"/>
            <a:ext cx="3563938" cy="542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Wingdings" panose="05000000000000000000" pitchFamily="2" charset="2"/>
              <a:buChar char="Ø"/>
            </a:pPr>
            <a:r>
              <a:rPr lang="ru-RU" altLang="ru-RU" sz="1600" b="1">
                <a:solidFill>
                  <a:srgbClr val="000000"/>
                </a:solidFill>
                <a:latin typeface="Arial" panose="020B0604020202020204" pitchFamily="34" charset="0"/>
              </a:rPr>
              <a:t>  </a:t>
            </a:r>
            <a:r>
              <a:rPr lang="ru-RU" altLang="ru-RU" sz="1600" b="1">
                <a:solidFill>
                  <a:srgbClr val="000000"/>
                </a:solidFill>
                <a:latin typeface="Arial" panose="020B0604020202020204" pitchFamily="34" charset="0"/>
                <a:cs typeface="Arial" panose="020B0604020202020204" pitchFamily="34" charset="0"/>
              </a:rPr>
              <a:t>Ген </a:t>
            </a:r>
            <a:r>
              <a:rPr lang="en-US" altLang="ru-RU" sz="1600" b="1" i="1">
                <a:solidFill>
                  <a:srgbClr val="000000"/>
                </a:solidFill>
                <a:latin typeface="Arial" panose="020B0604020202020204" pitchFamily="34" charset="0"/>
                <a:cs typeface="Arial" panose="020B0604020202020204" pitchFamily="34" charset="0"/>
                <a:sym typeface="Symbol" panose="05050102010706020507" pitchFamily="18" charset="2"/>
              </a:rPr>
              <a:t>MF</a:t>
            </a:r>
            <a:r>
              <a:rPr lang="ru-RU" altLang="ru-RU" sz="1600" b="1" i="1">
                <a:solidFill>
                  <a:srgbClr val="000000"/>
                </a:solidFill>
                <a:latin typeface="Arial" panose="020B0604020202020204" pitchFamily="34" charset="0"/>
                <a:cs typeface="Arial" panose="020B0604020202020204" pitchFamily="34" charset="0"/>
                <a:sym typeface="Symbol" panose="05050102010706020507" pitchFamily="18" charset="2"/>
              </a:rPr>
              <a:t></a:t>
            </a:r>
            <a:r>
              <a:rPr lang="ru-RU" altLang="ru-RU" sz="1600" b="1" i="1">
                <a:solidFill>
                  <a:srgbClr val="000000"/>
                </a:solidFill>
                <a:latin typeface="Arial" panose="020B0604020202020204" pitchFamily="34" charset="0"/>
                <a:cs typeface="Arial" panose="020B0604020202020204" pitchFamily="34" charset="0"/>
              </a:rPr>
              <a:t>1</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 кодирует структуру препро-</a:t>
            </a:r>
            <a:r>
              <a:rPr lang="ru-RU" altLang="ru-RU" sz="1600" b="1">
                <a:solidFill>
                  <a:srgbClr val="000000"/>
                </a:solidFill>
                <a:latin typeface="Arial" panose="020B0604020202020204" pitchFamily="34" charset="0"/>
                <a:cs typeface="Arial" panose="020B0604020202020204" pitchFamily="34" charset="0"/>
              </a:rPr>
              <a:t>-фактора: сигнальная </a:t>
            </a:r>
            <a:r>
              <a:rPr lang="ru-RU" altLang="ru-RU" sz="1600" b="1">
                <a:solidFill>
                  <a:srgbClr val="003399"/>
                </a:solidFill>
                <a:latin typeface="Arial" panose="020B0604020202020204" pitchFamily="34" charset="0"/>
                <a:cs typeface="Arial" panose="020B0604020202020204" pitchFamily="34" charset="0"/>
              </a:rPr>
              <a:t>пре-</a:t>
            </a:r>
            <a:r>
              <a:rPr lang="ru-RU" altLang="ru-RU" sz="1600" b="1">
                <a:solidFill>
                  <a:srgbClr val="000000"/>
                </a:solidFill>
                <a:latin typeface="Arial" panose="020B0604020202020204" pitchFamily="34" charset="0"/>
                <a:cs typeface="Arial" panose="020B0604020202020204" pitchFamily="34" charset="0"/>
              </a:rPr>
              <a:t> </a:t>
            </a:r>
            <a:r>
              <a:rPr lang="ru-RU" altLang="ru-RU" sz="1600" b="1">
                <a:solidFill>
                  <a:srgbClr val="003399"/>
                </a:solidFill>
                <a:latin typeface="Arial" panose="020B0604020202020204" pitchFamily="34" charset="0"/>
                <a:cs typeface="Arial" panose="020B0604020202020204" pitchFamily="34" charset="0"/>
              </a:rPr>
              <a:t>последовательность</a:t>
            </a:r>
            <a:r>
              <a:rPr lang="ru-RU" altLang="ru-RU" sz="1600" b="1">
                <a:solidFill>
                  <a:srgbClr val="000000"/>
                </a:solidFill>
                <a:latin typeface="Arial" panose="020B0604020202020204" pitchFamily="34" charset="0"/>
                <a:cs typeface="Arial" panose="020B0604020202020204" pitchFamily="34" charset="0"/>
              </a:rPr>
              <a:t>, </a:t>
            </a:r>
            <a:r>
              <a:rPr lang="ru-RU" altLang="ru-RU" sz="1600" b="1" i="1" u="sng">
                <a:solidFill>
                  <a:srgbClr val="003399"/>
                </a:solidFill>
                <a:latin typeface="Arial" panose="020B0604020202020204" pitchFamily="34" charset="0"/>
                <a:cs typeface="Arial" panose="020B0604020202020204" pitchFamily="34" charset="0"/>
              </a:rPr>
              <a:t>про-последовательность</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 </a:t>
            </a:r>
            <a:r>
              <a:rPr lang="ru-RU" altLang="ru-RU" sz="1600" b="1">
                <a:solidFill>
                  <a:srgbClr val="CC0099"/>
                </a:solidFill>
                <a:latin typeface="Arial" panose="020B0604020202020204" pitchFamily="34" charset="0"/>
                <a:cs typeface="Arial" panose="020B0604020202020204" pitchFamily="34" charset="0"/>
                <a:sym typeface="Symbol" panose="05050102010706020507" pitchFamily="18" charset="2"/>
              </a:rPr>
              <a:t>4 повтора зрелого </a:t>
            </a:r>
            <a:r>
              <a:rPr lang="ru-RU" altLang="ru-RU" sz="1600" b="1">
                <a:solidFill>
                  <a:srgbClr val="CC0099"/>
                </a:solidFill>
                <a:latin typeface="Arial" panose="020B0604020202020204" pitchFamily="34" charset="0"/>
                <a:cs typeface="Arial" panose="020B0604020202020204" pitchFamily="34" charset="0"/>
              </a:rPr>
              <a:t>-фактора</a:t>
            </a:r>
            <a:r>
              <a:rPr lang="ru-RU" altLang="ru-RU" sz="1600" b="1">
                <a:solidFill>
                  <a:srgbClr val="000000"/>
                </a:solidFill>
                <a:latin typeface="Arial" panose="020B0604020202020204" pitchFamily="34" charset="0"/>
                <a:cs typeface="Arial" panose="020B0604020202020204" pitchFamily="34" charset="0"/>
              </a:rPr>
              <a:t>. Перед каждым повтором спейсерный пептид лизин – аргинин –(глутам</a:t>
            </a:r>
            <a:r>
              <a:rPr lang="ru-RU" altLang="ru-RU" sz="1600" b="1">
                <a:solidFill>
                  <a:srgbClr val="000000"/>
                </a:solidFill>
                <a:latin typeface="Arial" panose="020B0604020202020204" pitchFamily="34" charset="0"/>
              </a:rPr>
              <a:t>ат</a:t>
            </a:r>
            <a:r>
              <a:rPr lang="ru-RU" altLang="ru-RU" sz="1600" b="1">
                <a:solidFill>
                  <a:srgbClr val="000000"/>
                </a:solidFill>
                <a:latin typeface="Arial" panose="020B0604020202020204" pitchFamily="34" charset="0"/>
                <a:cs typeface="Arial" panose="020B0604020202020204" pitchFamily="34" charset="0"/>
              </a:rPr>
              <a:t> / аспар</a:t>
            </a:r>
            <a:r>
              <a:rPr lang="ru-RU" altLang="ru-RU" sz="1600" b="1">
                <a:solidFill>
                  <a:srgbClr val="000000"/>
                </a:solidFill>
                <a:latin typeface="Arial" panose="020B0604020202020204" pitchFamily="34" charset="0"/>
              </a:rPr>
              <a:t>тат</a:t>
            </a:r>
            <a:r>
              <a:rPr lang="ru-RU" altLang="ru-RU" sz="1600" b="1">
                <a:solidFill>
                  <a:srgbClr val="000000"/>
                </a:solidFill>
                <a:latin typeface="Arial" panose="020B0604020202020204" pitchFamily="34" charset="0"/>
                <a:cs typeface="Arial" panose="020B0604020202020204" pitchFamily="34" charset="0"/>
              </a:rPr>
              <a:t> – аланин)</a:t>
            </a:r>
            <a:r>
              <a:rPr lang="ru-RU" altLang="ru-RU" sz="1600" b="1" baseline="-30000">
                <a:solidFill>
                  <a:srgbClr val="000000"/>
                </a:solidFill>
                <a:latin typeface="Arial" panose="020B0604020202020204" pitchFamily="34" charset="0"/>
                <a:cs typeface="Arial" panose="020B0604020202020204" pitchFamily="34" charset="0"/>
                <a:sym typeface="Symbol" panose="05050102010706020507" pitchFamily="18" charset="2"/>
              </a:rPr>
              <a:t>2-3.</a:t>
            </a:r>
            <a:endParaRPr lang="ru-RU" altLang="ru-RU" sz="1600" b="1" baseline="-30000">
              <a:solidFill>
                <a:srgbClr val="000000"/>
              </a:solidFill>
              <a:latin typeface="Arial" panose="020B0604020202020204" pitchFamily="34" charset="0"/>
              <a:sym typeface="Symbol" panose="05050102010706020507" pitchFamily="18" charset="2"/>
            </a:endParaRPr>
          </a:p>
          <a:p>
            <a:pPr eaLnBrk="1" hangingPunct="1">
              <a:lnSpc>
                <a:spcPct val="100000"/>
              </a:lnSpc>
              <a:spcBef>
                <a:spcPct val="0"/>
              </a:spcBef>
              <a:buFont typeface="Wingdings" panose="05000000000000000000" pitchFamily="2" charset="2"/>
              <a:buChar char="Ø"/>
            </a:pPr>
            <a:endParaRPr lang="ru-RU" altLang="ru-RU" sz="1600" b="1" baseline="-30000">
              <a:solidFill>
                <a:srgbClr val="000000"/>
              </a:solidFill>
              <a:latin typeface="Arial" panose="020B0604020202020204" pitchFamily="34" charset="0"/>
              <a:sym typeface="Symbol" panose="05050102010706020507" pitchFamily="18" charset="2"/>
            </a:endParaRPr>
          </a:p>
          <a:p>
            <a:pPr eaLnBrk="1" hangingPunct="1">
              <a:lnSpc>
                <a:spcPct val="100000"/>
              </a:lnSpc>
              <a:spcBef>
                <a:spcPct val="0"/>
              </a:spcBef>
              <a:buFont typeface="Wingdings" panose="05000000000000000000" pitchFamily="2" charset="2"/>
              <a:buChar char="Ø"/>
            </a:pPr>
            <a:r>
              <a:rPr lang="ru-RU" altLang="ru-RU" sz="1600" b="1">
                <a:solidFill>
                  <a:srgbClr val="000000"/>
                </a:solidFill>
                <a:latin typeface="Arial" panose="020B0604020202020204" pitchFamily="34" charset="0"/>
                <a:sym typeface="Symbol" panose="05050102010706020507" pitchFamily="18" charset="2"/>
              </a:rPr>
              <a:t>   </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В процессировании предшественника</a:t>
            </a:r>
            <a:r>
              <a:rPr lang="ru-RU" altLang="ru-RU" sz="1600" b="1">
                <a:solidFill>
                  <a:srgbClr val="000000"/>
                </a:solidFill>
                <a:latin typeface="Arial" panose="020B0604020202020204" pitchFamily="34" charset="0"/>
                <a:cs typeface="Arial" panose="020B0604020202020204" pitchFamily="34" charset="0"/>
              </a:rPr>
              <a:t> участвуют 4 протеазы: сигнальная пептидаза </a:t>
            </a:r>
            <a:r>
              <a:rPr lang="en-US" altLang="ru-RU" sz="1600" b="1">
                <a:solidFill>
                  <a:srgbClr val="000000"/>
                </a:solidFill>
                <a:latin typeface="Arial" panose="020B0604020202020204" pitchFamily="34" charset="0"/>
                <a:cs typeface="Arial" panose="020B0604020202020204" pitchFamily="34" charset="0"/>
              </a:rPr>
              <a:t>(SP) </a:t>
            </a:r>
            <a:r>
              <a:rPr lang="ru-RU" altLang="ru-RU" sz="1600" b="1" u="sng">
                <a:solidFill>
                  <a:srgbClr val="000000"/>
                </a:solidFill>
                <a:latin typeface="Arial" panose="020B0604020202020204" pitchFamily="34" charset="0"/>
              </a:rPr>
              <a:t>в ЭР</a:t>
            </a:r>
            <a:r>
              <a:rPr lang="ru-RU" altLang="ru-RU" sz="1600" b="1">
                <a:solidFill>
                  <a:srgbClr val="000000"/>
                </a:solidFill>
                <a:latin typeface="Arial" panose="020B0604020202020204" pitchFamily="34" charset="0"/>
              </a:rPr>
              <a:t> </a:t>
            </a:r>
            <a:r>
              <a:rPr lang="ru-RU" altLang="ru-RU" sz="1600" b="1">
                <a:solidFill>
                  <a:srgbClr val="000000"/>
                </a:solidFill>
                <a:latin typeface="Arial" panose="020B0604020202020204" pitchFamily="34" charset="0"/>
                <a:cs typeface="Arial" panose="020B0604020202020204" pitchFamily="34" charset="0"/>
              </a:rPr>
              <a:t>отщепляет </a:t>
            </a:r>
            <a:r>
              <a:rPr lang="ru-RU" altLang="ru-RU" sz="1600" b="1">
                <a:solidFill>
                  <a:srgbClr val="003399"/>
                </a:solidFill>
                <a:latin typeface="Arial" panose="020B0604020202020204" pitchFamily="34" charset="0"/>
                <a:cs typeface="Arial" panose="020B0604020202020204" pitchFamily="34" charset="0"/>
              </a:rPr>
              <a:t>пре-област</a:t>
            </a:r>
            <a:r>
              <a:rPr lang="ru-RU" altLang="ru-RU" sz="1600" b="1">
                <a:solidFill>
                  <a:srgbClr val="003399"/>
                </a:solidFill>
                <a:latin typeface="Arial" panose="020B0604020202020204" pitchFamily="34" charset="0"/>
              </a:rPr>
              <a:t>ь</a:t>
            </a:r>
            <a:r>
              <a:rPr lang="ru-RU" altLang="ru-RU" sz="1600" b="1">
                <a:solidFill>
                  <a:srgbClr val="000000"/>
                </a:solidFill>
                <a:latin typeface="Arial" panose="020B0604020202020204" pitchFamily="34" charset="0"/>
                <a:cs typeface="Arial" panose="020B0604020202020204" pitchFamily="34" charset="0"/>
              </a:rPr>
              <a:t>, </a:t>
            </a:r>
            <a:r>
              <a:rPr lang="en-US"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Kex</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2</a:t>
            </a:r>
            <a:r>
              <a:rPr lang="en-US"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p</a:t>
            </a:r>
            <a:r>
              <a:rPr lang="ru-RU" altLang="ru-RU" sz="1600" b="1">
                <a:solidFill>
                  <a:srgbClr val="000000"/>
                </a:solidFill>
                <a:latin typeface="Arial" panose="020B0604020202020204" pitchFamily="34" charset="0"/>
                <a:sym typeface="Symbol" panose="05050102010706020507" pitchFamily="18" charset="2"/>
              </a:rPr>
              <a:t> </a:t>
            </a:r>
            <a:r>
              <a:rPr lang="ru-RU" altLang="ru-RU" sz="1600" b="1" u="sng">
                <a:solidFill>
                  <a:srgbClr val="000000"/>
                </a:solidFill>
                <a:latin typeface="Arial" panose="020B0604020202020204" pitchFamily="34" charset="0"/>
                <a:sym typeface="Symbol" panose="05050102010706020507" pitchFamily="18" charset="2"/>
              </a:rPr>
              <a:t>в АГ</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 гидролизует пептидные связи между СООН аргинина и </a:t>
            </a:r>
            <a:r>
              <a:rPr lang="en-US" altLang="ru-RU" sz="1600" b="1">
                <a:solidFill>
                  <a:srgbClr val="000000"/>
                </a:solidFill>
                <a:latin typeface="Arial" panose="020B0604020202020204" pitchFamily="34" charset="0"/>
                <a:sym typeface="Symbol" panose="05050102010706020507" pitchFamily="18" charset="2"/>
              </a:rPr>
              <a:t>N</a:t>
            </a:r>
            <a:r>
              <a:rPr lang="ru-RU" altLang="ru-RU" sz="1600" b="1">
                <a:solidFill>
                  <a:srgbClr val="000000"/>
                </a:solidFill>
                <a:latin typeface="Arial" panose="020B0604020202020204" pitchFamily="34" charset="0"/>
                <a:sym typeface="Symbol" panose="05050102010706020507" pitchFamily="18" charset="2"/>
              </a:rPr>
              <a:t>Н2</a:t>
            </a:r>
            <a:r>
              <a:rPr lang="ru-RU" altLang="ru-RU" sz="1800">
                <a:latin typeface="Arial" panose="020B0604020202020204" pitchFamily="34" charset="0"/>
                <a:sym typeface="Symbol" panose="05050102010706020507" pitchFamily="18" charset="2"/>
              </a:rPr>
              <a:t> </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глутам</a:t>
            </a:r>
            <a:r>
              <a:rPr lang="ru-RU" altLang="ru-RU" sz="1600" b="1">
                <a:solidFill>
                  <a:srgbClr val="000000"/>
                </a:solidFill>
                <a:latin typeface="Arial" panose="020B0604020202020204" pitchFamily="34" charset="0"/>
                <a:sym typeface="Symbol" panose="05050102010706020507" pitchFamily="18" charset="2"/>
              </a:rPr>
              <a:t>ата</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(аспар</a:t>
            </a:r>
            <a:r>
              <a:rPr lang="ru-RU" altLang="ru-RU" sz="1600" b="1">
                <a:solidFill>
                  <a:srgbClr val="000000"/>
                </a:solidFill>
                <a:latin typeface="Arial" panose="020B0604020202020204" pitchFamily="34" charset="0"/>
                <a:sym typeface="Symbol" panose="05050102010706020507" pitchFamily="18" charset="2"/>
              </a:rPr>
              <a:t>тата</a:t>
            </a:r>
            <a:r>
              <a:rPr lang="ru-RU" altLang="ru-RU" sz="1600" b="1">
                <a:solidFill>
                  <a:srgbClr val="000000"/>
                </a:solidFill>
                <a:latin typeface="Arial" panose="020B0604020202020204" pitchFamily="34" charset="0"/>
                <a:cs typeface="Arial" panose="020B0604020202020204" pitchFamily="34" charset="0"/>
                <a:sym typeface="Symbol" panose="05050102010706020507" pitchFamily="18" charset="2"/>
              </a:rPr>
              <a:t>) в спейсерных пептидах, образуется про-область и четыре фрагмента, содержащих последовательность </a:t>
            </a:r>
            <a:r>
              <a:rPr lang="ru-RU" altLang="ru-RU" sz="1600" b="1">
                <a:solidFill>
                  <a:srgbClr val="000000"/>
                </a:solidFill>
                <a:latin typeface="Arial" panose="020B0604020202020204" pitchFamily="34" charset="0"/>
                <a:cs typeface="Arial" panose="020B0604020202020204" pitchFamily="34" charset="0"/>
              </a:rPr>
              <a:t>-фактора.</a:t>
            </a:r>
          </a:p>
        </p:txBody>
      </p:sp>
      <p:grpSp>
        <p:nvGrpSpPr>
          <p:cNvPr id="95238" name="Group 5"/>
          <p:cNvGrpSpPr>
            <a:grpSpLocks/>
          </p:cNvGrpSpPr>
          <p:nvPr/>
        </p:nvGrpSpPr>
        <p:grpSpPr bwMode="auto">
          <a:xfrm>
            <a:off x="5303838" y="1557338"/>
            <a:ext cx="5246687" cy="3743325"/>
            <a:chOff x="0" y="960"/>
            <a:chExt cx="3305" cy="2238"/>
          </a:xfrm>
        </p:grpSpPr>
        <p:pic>
          <p:nvPicPr>
            <p:cNvPr id="95239" name="Picture 6" descr="obzor11"/>
            <p:cNvPicPr>
              <a:picLocks noChangeArrowheads="1"/>
            </p:cNvPicPr>
            <p:nvPr/>
          </p:nvPicPr>
          <p:blipFill>
            <a:blip r:embed="rId2" cstate="print">
              <a:lum bright="-24000" contrast="54000"/>
              <a:extLst>
                <a:ext uri="{28A0092B-C50C-407E-A947-70E740481C1C}">
                  <a14:useLocalDpi xmlns:a14="http://schemas.microsoft.com/office/drawing/2010/main" val="0"/>
                </a:ext>
              </a:extLst>
            </a:blip>
            <a:srcRect/>
            <a:stretch>
              <a:fillRect/>
            </a:stretch>
          </p:blipFill>
          <p:spPr bwMode="auto">
            <a:xfrm>
              <a:off x="0" y="1008"/>
              <a:ext cx="3305" cy="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0" name="Text Box 7"/>
            <p:cNvSpPr txBox="1">
              <a:spLocks noChangeArrowheads="1"/>
            </p:cNvSpPr>
            <p:nvPr/>
          </p:nvSpPr>
          <p:spPr bwMode="auto">
            <a:xfrm>
              <a:off x="1584" y="2448"/>
              <a:ext cx="113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solidFill>
                    <a:srgbClr val="000000"/>
                  </a:solidFill>
                  <a:latin typeface="Arial" panose="020B0604020202020204" pitchFamily="34" charset="0"/>
                </a:rPr>
                <a:t>13 аминокислот</a:t>
              </a:r>
            </a:p>
          </p:txBody>
        </p:sp>
        <p:sp>
          <p:nvSpPr>
            <p:cNvPr id="95241" name="Text Box 8"/>
            <p:cNvSpPr txBox="1">
              <a:spLocks noChangeArrowheads="1"/>
            </p:cNvSpPr>
            <p:nvPr/>
          </p:nvSpPr>
          <p:spPr bwMode="auto">
            <a:xfrm>
              <a:off x="1248" y="960"/>
              <a:ext cx="120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solidFill>
                    <a:srgbClr val="000000"/>
                  </a:solidFill>
                  <a:latin typeface="Arial" panose="020B0604020202020204" pitchFamily="34" charset="0"/>
                </a:rPr>
                <a:t>165 аминокислот</a:t>
              </a:r>
            </a:p>
          </p:txBody>
        </p:sp>
        <p:sp>
          <p:nvSpPr>
            <p:cNvPr id="95242" name="Text Box 9"/>
            <p:cNvSpPr txBox="1">
              <a:spLocks noChangeArrowheads="1"/>
            </p:cNvSpPr>
            <p:nvPr/>
          </p:nvSpPr>
          <p:spPr bwMode="auto">
            <a:xfrm>
              <a:off x="0" y="1872"/>
              <a:ext cx="107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solidFill>
                    <a:srgbClr val="000000"/>
                  </a:solidFill>
                  <a:latin typeface="Arial" panose="020B0604020202020204" pitchFamily="34" charset="0"/>
                </a:rPr>
                <a:t>19 аминокислот</a:t>
              </a:r>
            </a:p>
          </p:txBody>
        </p:sp>
        <p:sp>
          <p:nvSpPr>
            <p:cNvPr id="95243" name="Text Box 10"/>
            <p:cNvSpPr txBox="1">
              <a:spLocks noChangeArrowheads="1"/>
            </p:cNvSpPr>
            <p:nvPr/>
          </p:nvSpPr>
          <p:spPr bwMode="auto">
            <a:xfrm>
              <a:off x="420" y="1440"/>
              <a:ext cx="113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solidFill>
                    <a:srgbClr val="000000"/>
                  </a:solidFill>
                  <a:latin typeface="Arial" panose="020B0604020202020204" pitchFamily="34" charset="0"/>
                </a:rPr>
                <a:t>66 аминокислот</a:t>
              </a:r>
            </a:p>
          </p:txBody>
        </p:sp>
      </p:grpSp>
    </p:spTree>
    <p:extLst>
      <p:ext uri="{BB962C8B-B14F-4D97-AF65-F5344CB8AC3E}">
        <p14:creationId xmlns:p14="http://schemas.microsoft.com/office/powerpoint/2010/main" val="40828760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4"/>
          <p:cNvSpPr>
            <a:spLocks noGrp="1" noChangeArrowheads="1"/>
          </p:cNvSpPr>
          <p:nvPr>
            <p:ph type="title"/>
          </p:nvPr>
        </p:nvSpPr>
        <p:spPr>
          <a:xfrm>
            <a:off x="1524000" y="122238"/>
            <a:ext cx="8991600" cy="1290637"/>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Образование зрелого белка из предшественника. Разделение субъединиц белка </a:t>
            </a:r>
          </a:p>
        </p:txBody>
      </p:sp>
      <p:grpSp>
        <p:nvGrpSpPr>
          <p:cNvPr id="96260" name="Группа 7"/>
          <p:cNvGrpSpPr>
            <a:grpSpLocks/>
          </p:cNvGrpSpPr>
          <p:nvPr/>
        </p:nvGrpSpPr>
        <p:grpSpPr bwMode="auto">
          <a:xfrm>
            <a:off x="1616075" y="1281113"/>
            <a:ext cx="8899525" cy="5516562"/>
            <a:chOff x="91412" y="1281336"/>
            <a:chExt cx="8900188" cy="5516880"/>
          </a:xfrm>
        </p:grpSpPr>
        <p:pic>
          <p:nvPicPr>
            <p:cNvPr id="96261" name="Рисунок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12" y="1281336"/>
              <a:ext cx="4248912" cy="551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4"/>
            <p:cNvSpPr>
              <a:spLocks noChangeArrowheads="1"/>
            </p:cNvSpPr>
            <p:nvPr/>
          </p:nvSpPr>
          <p:spPr bwMode="auto">
            <a:xfrm>
              <a:off x="4343054" y="1433745"/>
              <a:ext cx="4648546" cy="5354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lang="ru-RU" b="1" dirty="0">
                  <a:solidFill>
                    <a:srgbClr val="000000"/>
                  </a:solidFill>
                  <a:latin typeface="Arial" charset="0"/>
                </a:rPr>
                <a:t>Инсулин синтезируется в виде </a:t>
              </a:r>
              <a:r>
                <a:rPr lang="ru-RU" b="1" dirty="0" err="1">
                  <a:solidFill>
                    <a:schemeClr val="accent1">
                      <a:lumMod val="75000"/>
                    </a:schemeClr>
                  </a:solidFill>
                  <a:latin typeface="Arial" charset="0"/>
                </a:rPr>
                <a:t>препроинсулина</a:t>
              </a:r>
              <a:r>
                <a:rPr lang="ru-RU" b="1" dirty="0">
                  <a:solidFill>
                    <a:srgbClr val="FF3300"/>
                  </a:solidFill>
                  <a:latin typeface="Arial" charset="0"/>
                </a:rPr>
                <a:t> </a:t>
              </a:r>
              <a:r>
                <a:rPr lang="ru-RU" b="1" dirty="0">
                  <a:latin typeface="Arial" charset="0"/>
                </a:rPr>
                <a:t>(</a:t>
              </a:r>
              <a:r>
                <a:rPr lang="en-US" b="1" dirty="0">
                  <a:solidFill>
                    <a:srgbClr val="000000"/>
                  </a:solidFill>
                  <a:latin typeface="Arial" charset="0"/>
                </a:rPr>
                <a:t>110</a:t>
              </a:r>
              <a:r>
                <a:rPr lang="ru-RU" b="1" dirty="0">
                  <a:solidFill>
                    <a:srgbClr val="000000"/>
                  </a:solidFill>
                  <a:latin typeface="Arial" charset="0"/>
                </a:rPr>
                <a:t> аминокислот). </a:t>
              </a:r>
            </a:p>
            <a:p>
              <a:pPr eaLnBrk="1" fontAlgn="auto" hangingPunct="1">
                <a:spcBef>
                  <a:spcPts val="0"/>
                </a:spcBef>
                <a:spcAft>
                  <a:spcPts val="0"/>
                </a:spcAft>
                <a:defRPr/>
              </a:pPr>
              <a:r>
                <a:rPr lang="ru-RU" b="1" dirty="0">
                  <a:solidFill>
                    <a:srgbClr val="000000"/>
                  </a:solidFill>
                  <a:latin typeface="Arial" charset="0"/>
                </a:rPr>
                <a:t>После отщепления </a:t>
              </a:r>
              <a:r>
                <a:rPr lang="ru-RU" b="1" u="sng" dirty="0">
                  <a:solidFill>
                    <a:srgbClr val="00B0F0"/>
                  </a:solidFill>
                  <a:latin typeface="Arial" charset="0"/>
                </a:rPr>
                <a:t>сигнального пептида </a:t>
              </a:r>
              <a:r>
                <a:rPr lang="ru-RU" b="1" u="sng" dirty="0">
                  <a:latin typeface="Arial" charset="0"/>
                </a:rPr>
                <a:t>(</a:t>
              </a:r>
              <a:r>
                <a:rPr lang="ru-RU" b="1" dirty="0">
                  <a:solidFill>
                    <a:srgbClr val="000000"/>
                  </a:solidFill>
                  <a:latin typeface="Arial" charset="0"/>
                </a:rPr>
                <a:t>24 </a:t>
              </a:r>
              <a:r>
                <a:rPr lang="ru-RU" b="1" dirty="0" err="1">
                  <a:solidFill>
                    <a:srgbClr val="000000"/>
                  </a:solidFill>
                  <a:latin typeface="Arial" charset="0"/>
                </a:rPr>
                <a:t>аминокислы</a:t>
              </a:r>
              <a:r>
                <a:rPr lang="ru-RU" b="1" dirty="0">
                  <a:solidFill>
                    <a:srgbClr val="000000"/>
                  </a:solidFill>
                  <a:latin typeface="Arial" charset="0"/>
                </a:rPr>
                <a:t>), он превращается в </a:t>
              </a:r>
              <a:r>
                <a:rPr lang="ru-RU" b="1" dirty="0" err="1">
                  <a:solidFill>
                    <a:srgbClr val="009900"/>
                  </a:solidFill>
                  <a:latin typeface="Arial" charset="0"/>
                </a:rPr>
                <a:t>проинсулин</a:t>
              </a:r>
              <a:r>
                <a:rPr lang="ru-RU" b="1" dirty="0">
                  <a:solidFill>
                    <a:srgbClr val="000000"/>
                  </a:solidFill>
                  <a:latin typeface="Arial" charset="0"/>
                </a:rPr>
                <a:t>. </a:t>
              </a:r>
            </a:p>
            <a:p>
              <a:pPr eaLnBrk="1" fontAlgn="auto" hangingPunct="1">
                <a:spcBef>
                  <a:spcPts val="0"/>
                </a:spcBef>
                <a:spcAft>
                  <a:spcPts val="0"/>
                </a:spcAft>
                <a:defRPr/>
              </a:pPr>
              <a:endParaRPr lang="en-US" b="1" dirty="0">
                <a:solidFill>
                  <a:srgbClr val="009900"/>
                </a:solidFill>
                <a:latin typeface="Arial" charset="0"/>
              </a:endParaRPr>
            </a:p>
            <a:p>
              <a:pPr eaLnBrk="1" fontAlgn="auto" hangingPunct="1">
                <a:spcBef>
                  <a:spcPts val="0"/>
                </a:spcBef>
                <a:spcAft>
                  <a:spcPts val="0"/>
                </a:spcAft>
                <a:defRPr/>
              </a:pPr>
              <a:endParaRPr lang="en-US" b="1" dirty="0">
                <a:solidFill>
                  <a:srgbClr val="009900"/>
                </a:solidFill>
                <a:latin typeface="Arial" charset="0"/>
              </a:endParaRPr>
            </a:p>
            <a:p>
              <a:pPr eaLnBrk="1" fontAlgn="auto" hangingPunct="1">
                <a:spcBef>
                  <a:spcPts val="0"/>
                </a:spcBef>
                <a:spcAft>
                  <a:spcPts val="0"/>
                </a:spcAft>
                <a:defRPr/>
              </a:pPr>
              <a:r>
                <a:rPr lang="ru-RU" b="1" dirty="0" err="1">
                  <a:solidFill>
                    <a:srgbClr val="009900"/>
                  </a:solidFill>
                  <a:latin typeface="Arial" charset="0"/>
                </a:rPr>
                <a:t>Проинсулин</a:t>
              </a:r>
              <a:r>
                <a:rPr lang="ru-RU" b="1" dirty="0">
                  <a:solidFill>
                    <a:srgbClr val="000000"/>
                  </a:solidFill>
                  <a:latin typeface="Arial" charset="0"/>
                </a:rPr>
                <a:t> </a:t>
              </a:r>
              <a:r>
                <a:rPr lang="ru-RU" b="1" dirty="0">
                  <a:solidFill>
                    <a:srgbClr val="000000"/>
                  </a:solidFill>
                  <a:latin typeface="Arial" charset="0"/>
                  <a:cs typeface="Arial" charset="0"/>
                </a:rPr>
                <a:t>транспортируется в аппарат </a:t>
              </a:r>
              <a:r>
                <a:rPr lang="ru-RU" b="1" dirty="0" err="1">
                  <a:solidFill>
                    <a:srgbClr val="000000"/>
                  </a:solidFill>
                  <a:latin typeface="Arial" charset="0"/>
                  <a:cs typeface="Arial" charset="0"/>
                </a:rPr>
                <a:t>Гольджи</a:t>
              </a:r>
              <a:r>
                <a:rPr lang="ru-RU" b="1" dirty="0">
                  <a:solidFill>
                    <a:srgbClr val="000000"/>
                  </a:solidFill>
                  <a:latin typeface="Arial" charset="0"/>
                  <a:cs typeface="Arial" charset="0"/>
                </a:rPr>
                <a:t>, где </a:t>
              </a:r>
              <a:r>
                <a:rPr lang="ru-RU" b="1" dirty="0">
                  <a:solidFill>
                    <a:srgbClr val="000000"/>
                  </a:solidFill>
                  <a:latin typeface="Arial" charset="0"/>
                </a:rPr>
                <a:t> образуются </a:t>
              </a:r>
              <a:r>
                <a:rPr lang="en-US" b="1" dirty="0">
                  <a:solidFill>
                    <a:srgbClr val="000000"/>
                  </a:solidFill>
                  <a:latin typeface="Arial" charset="0"/>
                </a:rPr>
                <a:t>S-S </a:t>
              </a:r>
              <a:r>
                <a:rPr lang="ru-RU" b="1" dirty="0">
                  <a:solidFill>
                    <a:srgbClr val="000000"/>
                  </a:solidFill>
                  <a:latin typeface="Arial" charset="0"/>
                </a:rPr>
                <a:t>связи, </a:t>
              </a:r>
              <a:r>
                <a:rPr lang="ru-RU" b="1" dirty="0">
                  <a:solidFill>
                    <a:srgbClr val="000000"/>
                  </a:solidFill>
                  <a:latin typeface="Arial" charset="0"/>
                  <a:cs typeface="Arial" charset="0"/>
                </a:rPr>
                <a:t>вырезается </a:t>
              </a:r>
              <a:r>
                <a:rPr lang="ru-RU" b="1" dirty="0">
                  <a:solidFill>
                    <a:srgbClr val="FF7C80"/>
                  </a:solidFill>
                  <a:latin typeface="Arial" charset="0"/>
                  <a:cs typeface="Arial" charset="0"/>
                </a:rPr>
                <a:t>С-пептид</a:t>
              </a:r>
              <a:r>
                <a:rPr lang="ru-RU" b="1" dirty="0">
                  <a:solidFill>
                    <a:srgbClr val="CC6600"/>
                  </a:solidFill>
                  <a:latin typeface="Arial" charset="0"/>
                  <a:cs typeface="Arial" charset="0"/>
                </a:rPr>
                <a:t> </a:t>
              </a:r>
              <a:r>
                <a:rPr lang="ru-RU" b="1" dirty="0">
                  <a:latin typeface="Arial" charset="0"/>
                  <a:cs typeface="Arial" charset="0"/>
                </a:rPr>
                <a:t>(</a:t>
              </a:r>
              <a:r>
                <a:rPr lang="ru-RU" b="1" dirty="0">
                  <a:solidFill>
                    <a:srgbClr val="000000"/>
                  </a:solidFill>
                  <a:latin typeface="Arial" charset="0"/>
                </a:rPr>
                <a:t>31 аминокислота) и образуются </a:t>
              </a:r>
              <a:r>
                <a:rPr lang="ru-RU" b="1" dirty="0">
                  <a:latin typeface="Arial" charset="0"/>
                  <a:cs typeface="Arial" charset="0"/>
                </a:rPr>
                <a:t>A-цепь</a:t>
              </a:r>
              <a:r>
                <a:rPr lang="ru-RU" b="1" dirty="0">
                  <a:solidFill>
                    <a:srgbClr val="000000"/>
                  </a:solidFill>
                  <a:latin typeface="Arial" charset="0"/>
                  <a:cs typeface="Arial" charset="0"/>
                </a:rPr>
                <a:t> (21 аминокислота)</a:t>
              </a:r>
              <a:r>
                <a:rPr lang="ru-RU" b="1" dirty="0">
                  <a:solidFill>
                    <a:srgbClr val="000000"/>
                  </a:solidFill>
                  <a:latin typeface="Arial" charset="0"/>
                </a:rPr>
                <a:t> и </a:t>
              </a:r>
              <a:r>
                <a:rPr lang="ru-RU" b="1" dirty="0">
                  <a:solidFill>
                    <a:schemeClr val="bg2">
                      <a:lumMod val="50000"/>
                    </a:schemeClr>
                  </a:solidFill>
                  <a:latin typeface="Arial" charset="0"/>
                  <a:cs typeface="Arial" charset="0"/>
                </a:rPr>
                <a:t>B-цепь</a:t>
              </a:r>
              <a:r>
                <a:rPr lang="ru-RU" b="1" dirty="0">
                  <a:solidFill>
                    <a:srgbClr val="000000"/>
                  </a:solidFill>
                  <a:latin typeface="Arial" charset="0"/>
                  <a:cs typeface="Arial" charset="0"/>
                </a:rPr>
                <a:t> (30 аминокислот) </a:t>
              </a:r>
              <a:r>
                <a:rPr lang="ru-RU" b="1" dirty="0">
                  <a:solidFill>
                    <a:srgbClr val="000000"/>
                  </a:solidFill>
                  <a:latin typeface="Arial" charset="0"/>
                </a:rPr>
                <a:t>. </a:t>
              </a:r>
            </a:p>
            <a:p>
              <a:pPr eaLnBrk="1" fontAlgn="auto" hangingPunct="1">
                <a:spcBef>
                  <a:spcPts val="0"/>
                </a:spcBef>
                <a:spcAft>
                  <a:spcPts val="0"/>
                </a:spcAft>
                <a:defRPr/>
              </a:pPr>
              <a:endParaRPr lang="en-US" b="1" dirty="0">
                <a:solidFill>
                  <a:srgbClr val="000000"/>
                </a:solidFill>
                <a:latin typeface="Arial" charset="0"/>
                <a:cs typeface="Arial" charset="0"/>
              </a:endParaRPr>
            </a:p>
            <a:p>
              <a:pPr eaLnBrk="1" fontAlgn="auto" hangingPunct="1">
                <a:spcBef>
                  <a:spcPts val="0"/>
                </a:spcBef>
                <a:spcAft>
                  <a:spcPts val="0"/>
                </a:spcAft>
                <a:defRPr/>
              </a:pPr>
              <a:endParaRPr lang="en-US" b="1" dirty="0">
                <a:solidFill>
                  <a:srgbClr val="000000"/>
                </a:solidFill>
                <a:latin typeface="Arial" charset="0"/>
                <a:cs typeface="Arial" charset="0"/>
              </a:endParaRPr>
            </a:p>
            <a:p>
              <a:pPr eaLnBrk="1" fontAlgn="auto" hangingPunct="1">
                <a:spcBef>
                  <a:spcPts val="0"/>
                </a:spcBef>
                <a:spcAft>
                  <a:spcPts val="0"/>
                </a:spcAft>
                <a:defRPr/>
              </a:pPr>
              <a:r>
                <a:rPr lang="ru-RU" b="1" dirty="0">
                  <a:solidFill>
                    <a:srgbClr val="000000"/>
                  </a:solidFill>
                  <a:latin typeface="Arial" charset="0"/>
                  <a:cs typeface="Arial" charset="0"/>
                </a:rPr>
                <a:t>Активный гормон инсулин состоит из двух субъединиц:</a:t>
              </a:r>
            </a:p>
            <a:p>
              <a:pPr eaLnBrk="1" fontAlgn="auto" hangingPunct="1">
                <a:spcBef>
                  <a:spcPts val="0"/>
                </a:spcBef>
                <a:spcAft>
                  <a:spcPts val="0"/>
                </a:spcAft>
                <a:defRPr/>
              </a:pPr>
              <a:r>
                <a:rPr lang="ru-RU" b="1" dirty="0">
                  <a:solidFill>
                    <a:srgbClr val="000000"/>
                  </a:solidFill>
                  <a:latin typeface="Arial" charset="0"/>
                  <a:cs typeface="Arial" charset="0"/>
                </a:rPr>
                <a:t>A-цепи</a:t>
              </a:r>
              <a:r>
                <a:rPr lang="ru-RU" b="1" dirty="0">
                  <a:solidFill>
                    <a:srgbClr val="000000"/>
                  </a:solidFill>
                  <a:latin typeface="Arial" charset="0"/>
                </a:rPr>
                <a:t> и </a:t>
              </a:r>
              <a:r>
                <a:rPr lang="ru-RU" b="1" dirty="0">
                  <a:solidFill>
                    <a:schemeClr val="bg2">
                      <a:lumMod val="50000"/>
                    </a:schemeClr>
                  </a:solidFill>
                  <a:latin typeface="Arial" charset="0"/>
                  <a:cs typeface="Arial" charset="0"/>
                </a:rPr>
                <a:t>B-цепи</a:t>
              </a:r>
              <a:r>
                <a:rPr lang="ru-RU" b="1" dirty="0">
                  <a:solidFill>
                    <a:srgbClr val="000000"/>
                  </a:solidFill>
                  <a:latin typeface="Arial" charset="0"/>
                </a:rPr>
                <a:t>,</a:t>
              </a:r>
              <a:r>
                <a:rPr lang="ru-RU" b="1" dirty="0">
                  <a:solidFill>
                    <a:srgbClr val="000000"/>
                  </a:solidFill>
                  <a:latin typeface="Arial" charset="0"/>
                  <a:cs typeface="Arial" charset="0"/>
                </a:rPr>
                <a:t> соединенных </a:t>
              </a:r>
              <a:r>
                <a:rPr lang="ru-RU" b="1" dirty="0">
                  <a:solidFill>
                    <a:srgbClr val="000000"/>
                  </a:solidFill>
                  <a:latin typeface="Arial" charset="0"/>
                </a:rPr>
                <a:t> </a:t>
              </a:r>
              <a:r>
                <a:rPr lang="ru-RU" b="1" dirty="0">
                  <a:solidFill>
                    <a:srgbClr val="000000"/>
                  </a:solidFill>
                  <a:latin typeface="Arial" charset="0"/>
                  <a:cs typeface="Arial" charset="0"/>
                </a:rPr>
                <a:t>двумя </a:t>
              </a:r>
              <a:r>
                <a:rPr lang="ru-RU" b="1" dirty="0" err="1">
                  <a:solidFill>
                    <a:srgbClr val="000000"/>
                  </a:solidFill>
                  <a:latin typeface="Arial" charset="0"/>
                  <a:cs typeface="Arial" charset="0"/>
                </a:rPr>
                <a:t>дисульфидными</a:t>
              </a:r>
              <a:r>
                <a:rPr lang="ru-RU" b="1" dirty="0">
                  <a:solidFill>
                    <a:srgbClr val="000000"/>
                  </a:solidFill>
                  <a:latin typeface="Arial" charset="0"/>
                  <a:cs typeface="Arial" charset="0"/>
                </a:rPr>
                <a:t> связями.</a:t>
              </a:r>
              <a:endParaRPr lang="ru-RU" b="1" dirty="0">
                <a:solidFill>
                  <a:srgbClr val="000000"/>
                </a:solidFill>
                <a:latin typeface="Arial" charset="0"/>
              </a:endParaRPr>
            </a:p>
          </p:txBody>
        </p:sp>
        <p:sp>
          <p:nvSpPr>
            <p:cNvPr id="96263" name="Line 7"/>
            <p:cNvSpPr>
              <a:spLocks noChangeShapeType="1"/>
            </p:cNvSpPr>
            <p:nvPr/>
          </p:nvSpPr>
          <p:spPr bwMode="auto">
            <a:xfrm flipV="1">
              <a:off x="1268386" y="2494110"/>
              <a:ext cx="3087713" cy="287667"/>
            </a:xfrm>
            <a:prstGeom prst="line">
              <a:avLst/>
            </a:prstGeom>
            <a:noFill/>
            <a:ln w="38100">
              <a:solidFill>
                <a:srgbClr val="00B0F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96264" name="Line 1026"/>
            <p:cNvSpPr>
              <a:spLocks noChangeShapeType="1"/>
            </p:cNvSpPr>
            <p:nvPr/>
          </p:nvSpPr>
          <p:spPr bwMode="auto">
            <a:xfrm flipH="1">
              <a:off x="4067175" y="4044727"/>
              <a:ext cx="288925" cy="0"/>
            </a:xfrm>
            <a:prstGeom prst="line">
              <a:avLst/>
            </a:prstGeom>
            <a:noFill/>
            <a:ln w="28575">
              <a:solidFill>
                <a:srgbClr val="FF7C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96265" name="Line 1027"/>
            <p:cNvSpPr>
              <a:spLocks noChangeShapeType="1"/>
            </p:cNvSpPr>
            <p:nvPr/>
          </p:nvSpPr>
          <p:spPr bwMode="auto">
            <a:xfrm flipH="1" flipV="1">
              <a:off x="3059112" y="5702076"/>
              <a:ext cx="1360487" cy="46751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3" name="Line 1028"/>
            <p:cNvSpPr>
              <a:spLocks noChangeShapeType="1"/>
            </p:cNvSpPr>
            <p:nvPr/>
          </p:nvSpPr>
          <p:spPr bwMode="auto">
            <a:xfrm flipH="1" flipV="1">
              <a:off x="3739759" y="6380680"/>
              <a:ext cx="1913081" cy="0"/>
            </a:xfrm>
            <a:prstGeom prst="line">
              <a:avLst/>
            </a:prstGeom>
            <a:noFill/>
            <a:ln w="28575">
              <a:solidFill>
                <a:schemeClr val="bg2">
                  <a:lumMod val="2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ru-RU">
                <a:latin typeface="Arial" charset="0"/>
              </a:endParaRPr>
            </a:p>
          </p:txBody>
        </p:sp>
      </p:grpSp>
    </p:spTree>
    <p:extLst>
      <p:ext uri="{BB962C8B-B14F-4D97-AF65-F5344CB8AC3E}">
        <p14:creationId xmlns:p14="http://schemas.microsoft.com/office/powerpoint/2010/main" val="10905944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2" name="Group 6"/>
          <p:cNvGrpSpPr>
            <a:grpSpLocks/>
          </p:cNvGrpSpPr>
          <p:nvPr/>
        </p:nvGrpSpPr>
        <p:grpSpPr bwMode="auto">
          <a:xfrm>
            <a:off x="1758200" y="1150476"/>
            <a:ext cx="8778875" cy="5291137"/>
            <a:chOff x="624" y="1008"/>
            <a:chExt cx="5064" cy="3034"/>
          </a:xfrm>
        </p:grpSpPr>
        <p:grpSp>
          <p:nvGrpSpPr>
            <p:cNvPr id="97288" name="Group 7"/>
            <p:cNvGrpSpPr>
              <a:grpSpLocks/>
            </p:cNvGrpSpPr>
            <p:nvPr/>
          </p:nvGrpSpPr>
          <p:grpSpPr bwMode="auto">
            <a:xfrm>
              <a:off x="624" y="1008"/>
              <a:ext cx="4928" cy="3034"/>
              <a:chOff x="624" y="1008"/>
              <a:chExt cx="4928" cy="3034"/>
            </a:xfrm>
          </p:grpSpPr>
          <p:pic>
            <p:nvPicPr>
              <p:cNvPr id="97291" name="Picture 8" descr="matur"/>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624" y="1008"/>
                <a:ext cx="4928" cy="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2" name="Text Box 9"/>
              <p:cNvSpPr txBox="1">
                <a:spLocks noChangeArrowheads="1"/>
              </p:cNvSpPr>
              <p:nvPr/>
            </p:nvSpPr>
            <p:spPr bwMode="auto">
              <a:xfrm>
                <a:off x="5232" y="3168"/>
                <a:ext cx="282" cy="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400" b="1">
                    <a:latin typeface="Arial" panose="020B0604020202020204" pitchFamily="34" charset="0"/>
                  </a:rPr>
                  <a:t>S     S</a:t>
                </a:r>
                <a:endParaRPr lang="ru-RU" altLang="ru-RU" sz="1400" b="1">
                  <a:latin typeface="Arial" panose="020B0604020202020204" pitchFamily="34" charset="0"/>
                </a:endParaRPr>
              </a:p>
            </p:txBody>
          </p:sp>
          <p:sp>
            <p:nvSpPr>
              <p:cNvPr id="97293" name="Line 10"/>
              <p:cNvSpPr>
                <a:spLocks noChangeShapeType="1"/>
              </p:cNvSpPr>
              <p:nvPr/>
            </p:nvSpPr>
            <p:spPr bwMode="auto">
              <a:xfrm>
                <a:off x="5292" y="3240"/>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grpSp>
        <p:sp>
          <p:nvSpPr>
            <p:cNvPr id="97289" name="Text Box 11"/>
            <p:cNvSpPr txBox="1">
              <a:spLocks noChangeArrowheads="1"/>
            </p:cNvSpPr>
            <p:nvPr/>
          </p:nvSpPr>
          <p:spPr bwMode="auto">
            <a:xfrm>
              <a:off x="5288" y="2901"/>
              <a:ext cx="400"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70000"/>
                </a:lnSpc>
                <a:spcBef>
                  <a:spcPct val="0"/>
                </a:spcBef>
                <a:buFontTx/>
                <a:buNone/>
              </a:pPr>
              <a:r>
                <a:rPr lang="en-US" altLang="ru-RU" sz="1200" b="1">
                  <a:solidFill>
                    <a:schemeClr val="tx2"/>
                  </a:solidFill>
                  <a:latin typeface="Arial" panose="020B0604020202020204" pitchFamily="34" charset="0"/>
                </a:rPr>
                <a:t>Disulfide </a:t>
              </a:r>
            </a:p>
            <a:p>
              <a:pPr eaLnBrk="1" hangingPunct="1">
                <a:lnSpc>
                  <a:spcPct val="70000"/>
                </a:lnSpc>
                <a:spcBef>
                  <a:spcPct val="0"/>
                </a:spcBef>
                <a:buFontTx/>
                <a:buNone/>
              </a:pPr>
              <a:r>
                <a:rPr lang="en-US" altLang="ru-RU" sz="1200" b="1">
                  <a:solidFill>
                    <a:schemeClr val="tx2"/>
                  </a:solidFill>
                  <a:latin typeface="Arial" panose="020B0604020202020204" pitchFamily="34" charset="0"/>
                </a:rPr>
                <a:t>bonds</a:t>
              </a:r>
              <a:endParaRPr lang="ru-RU" altLang="ru-RU" sz="1200" b="1">
                <a:solidFill>
                  <a:schemeClr val="tx2"/>
                </a:solidFill>
                <a:latin typeface="Arial" panose="020B0604020202020204" pitchFamily="34" charset="0"/>
              </a:endParaRPr>
            </a:p>
          </p:txBody>
        </p:sp>
        <p:sp>
          <p:nvSpPr>
            <p:cNvPr id="97290" name="Line 12"/>
            <p:cNvSpPr>
              <a:spLocks noChangeShapeType="1"/>
            </p:cNvSpPr>
            <p:nvPr/>
          </p:nvSpPr>
          <p:spPr bwMode="auto">
            <a:xfrm flipH="1">
              <a:off x="5376" y="3024"/>
              <a:ext cx="48"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grpSp>
      <p:sp>
        <p:nvSpPr>
          <p:cNvPr id="81923" name="Rectangle 1024"/>
          <p:cNvSpPr>
            <a:spLocks noGrp="1" noChangeArrowheads="1"/>
          </p:cNvSpPr>
          <p:nvPr>
            <p:ph type="title"/>
          </p:nvPr>
        </p:nvSpPr>
        <p:spPr>
          <a:xfrm>
            <a:off x="1981200" y="122238"/>
            <a:ext cx="7543800" cy="785812"/>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Схема созревания белка в ЭР</a:t>
            </a:r>
          </a:p>
        </p:txBody>
      </p:sp>
      <p:grpSp>
        <p:nvGrpSpPr>
          <p:cNvPr id="97285" name="Group 3"/>
          <p:cNvGrpSpPr>
            <a:grpSpLocks/>
          </p:cNvGrpSpPr>
          <p:nvPr/>
        </p:nvGrpSpPr>
        <p:grpSpPr bwMode="auto">
          <a:xfrm>
            <a:off x="1614260" y="5133976"/>
            <a:ext cx="4138613" cy="1474787"/>
            <a:chOff x="63" y="3375"/>
            <a:chExt cx="2448" cy="929"/>
          </a:xfrm>
        </p:grpSpPr>
        <p:sp>
          <p:nvSpPr>
            <p:cNvPr id="97286" name="Text Box 4"/>
            <p:cNvSpPr txBox="1">
              <a:spLocks noChangeArrowheads="1"/>
            </p:cNvSpPr>
            <p:nvPr/>
          </p:nvSpPr>
          <p:spPr bwMode="auto">
            <a:xfrm>
              <a:off x="63" y="3375"/>
              <a:ext cx="2448" cy="929"/>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dirty="0">
                  <a:solidFill>
                    <a:schemeClr val="tx2"/>
                  </a:solidFill>
                  <a:latin typeface="Arial" panose="020B0604020202020204" pitchFamily="34" charset="0"/>
                  <a:cs typeface="Arial" panose="020B0604020202020204" pitchFamily="34" charset="0"/>
                </a:rPr>
                <a:t>Сигнальная пептидаза, протеазы, </a:t>
              </a:r>
              <a:endParaRPr lang="ru-RU" altLang="ru-RU" sz="1800" b="1" dirty="0">
                <a:solidFill>
                  <a:schemeClr val="tx2"/>
                </a:solidFill>
                <a:latin typeface="Arial" panose="020B0604020202020204" pitchFamily="34" charset="0"/>
              </a:endParaRPr>
            </a:p>
            <a:p>
              <a:pPr eaLnBrk="1" hangingPunct="1">
                <a:lnSpc>
                  <a:spcPct val="100000"/>
                </a:lnSpc>
                <a:spcBef>
                  <a:spcPct val="0"/>
                </a:spcBef>
                <a:buFontTx/>
                <a:buNone/>
              </a:pPr>
              <a:r>
                <a:rPr lang="ru-RU" altLang="ru-RU" sz="1800" b="1" dirty="0">
                  <a:solidFill>
                    <a:schemeClr val="tx2"/>
                  </a:solidFill>
                  <a:latin typeface="Arial" panose="020B0604020202020204" pitchFamily="34" charset="0"/>
                  <a:cs typeface="Arial" panose="020B0604020202020204" pitchFamily="34" charset="0"/>
                </a:rPr>
                <a:t>ферменты </a:t>
              </a:r>
              <a:r>
                <a:rPr lang="ru-RU" altLang="ru-RU" sz="1800" b="1" dirty="0" err="1">
                  <a:solidFill>
                    <a:schemeClr val="tx2"/>
                  </a:solidFill>
                  <a:latin typeface="Arial" panose="020B0604020202020204" pitchFamily="34" charset="0"/>
                  <a:cs typeface="Arial" panose="020B0604020202020204" pitchFamily="34" charset="0"/>
                </a:rPr>
                <a:t>гликозилирования</a:t>
              </a:r>
              <a:r>
                <a:rPr lang="ru-RU" altLang="ru-RU" sz="1800" b="1" dirty="0">
                  <a:solidFill>
                    <a:schemeClr val="tx2"/>
                  </a:solidFill>
                  <a:latin typeface="Arial" panose="020B0604020202020204" pitchFamily="34" charset="0"/>
                  <a:cs typeface="Arial" panose="020B0604020202020204" pitchFamily="34" charset="0"/>
                </a:rPr>
                <a:t> </a:t>
              </a:r>
              <a:endParaRPr lang="ru-RU" altLang="ru-RU" sz="1800" b="1" dirty="0">
                <a:solidFill>
                  <a:schemeClr val="tx2"/>
                </a:solidFill>
                <a:latin typeface="Arial" panose="020B0604020202020204" pitchFamily="34" charset="0"/>
              </a:endParaRPr>
            </a:p>
            <a:p>
              <a:pPr eaLnBrk="1" hangingPunct="1">
                <a:lnSpc>
                  <a:spcPct val="100000"/>
                </a:lnSpc>
                <a:spcBef>
                  <a:spcPct val="0"/>
                </a:spcBef>
                <a:buFontTx/>
                <a:buNone/>
              </a:pPr>
              <a:r>
                <a:rPr lang="ru-RU" altLang="ru-RU" sz="1800" b="1" dirty="0">
                  <a:solidFill>
                    <a:schemeClr val="tx2"/>
                  </a:solidFill>
                  <a:latin typeface="Arial" panose="020B0604020202020204" pitchFamily="34" charset="0"/>
                  <a:cs typeface="Arial" panose="020B0604020202020204" pitchFamily="34" charset="0"/>
                </a:rPr>
                <a:t>(</a:t>
              </a:r>
              <a:r>
                <a:rPr lang="ru-RU" altLang="ru-RU" sz="1800" b="1" dirty="0" err="1">
                  <a:solidFill>
                    <a:schemeClr val="tx2"/>
                  </a:solidFill>
                  <a:latin typeface="Arial" panose="020B0604020202020204" pitchFamily="34" charset="0"/>
                  <a:cs typeface="Arial" panose="020B0604020202020204" pitchFamily="34" charset="0"/>
                </a:rPr>
                <a:t>трансферазы</a:t>
              </a:r>
              <a:r>
                <a:rPr lang="ru-RU" altLang="ru-RU" sz="1800" b="1" dirty="0">
                  <a:solidFill>
                    <a:schemeClr val="tx2"/>
                  </a:solidFill>
                  <a:latin typeface="Arial" panose="020B0604020202020204" pitchFamily="34" charset="0"/>
                  <a:cs typeface="Arial" panose="020B0604020202020204" pitchFamily="34" charset="0"/>
                </a:rPr>
                <a:t>, </a:t>
              </a:r>
              <a:r>
                <a:rPr lang="ru-RU" altLang="ru-RU" sz="1800" b="1" dirty="0" err="1">
                  <a:solidFill>
                    <a:schemeClr val="tx2"/>
                  </a:solidFill>
                  <a:latin typeface="Arial" panose="020B0604020202020204" pitchFamily="34" charset="0"/>
                  <a:cs typeface="Arial" panose="020B0604020202020204" pitchFamily="34" charset="0"/>
                </a:rPr>
                <a:t>гликозидазы</a:t>
              </a:r>
              <a:r>
                <a:rPr lang="ru-RU" altLang="ru-RU" sz="1800" b="1" dirty="0">
                  <a:solidFill>
                    <a:schemeClr val="tx2"/>
                  </a:solidFill>
                  <a:latin typeface="Arial" panose="020B0604020202020204" pitchFamily="34" charset="0"/>
                  <a:cs typeface="Arial" panose="020B0604020202020204" pitchFamily="34" charset="0"/>
                </a:rPr>
                <a:t>), </a:t>
              </a:r>
              <a:endParaRPr lang="ru-RU" altLang="ru-RU" sz="1800" b="1" dirty="0">
                <a:solidFill>
                  <a:schemeClr val="tx2"/>
                </a:solidFill>
                <a:latin typeface="Arial" panose="020B0604020202020204" pitchFamily="34" charset="0"/>
              </a:endParaRPr>
            </a:p>
            <a:p>
              <a:pPr eaLnBrk="1" hangingPunct="1">
                <a:lnSpc>
                  <a:spcPct val="100000"/>
                </a:lnSpc>
                <a:spcBef>
                  <a:spcPct val="0"/>
                </a:spcBef>
                <a:buFontTx/>
                <a:buNone/>
              </a:pPr>
              <a:r>
                <a:rPr lang="ru-RU" altLang="ru-RU" sz="1800" b="1" dirty="0" err="1">
                  <a:solidFill>
                    <a:schemeClr val="tx2"/>
                  </a:solidFill>
                  <a:latin typeface="Arial" panose="020B0604020202020204" pitchFamily="34" charset="0"/>
                  <a:cs typeface="Arial" panose="020B0604020202020204" pitchFamily="34" charset="0"/>
                </a:rPr>
                <a:t>протеиндисульфидизомераза</a:t>
              </a:r>
              <a:r>
                <a:rPr lang="ru-RU" altLang="ru-RU" sz="1800" b="1" dirty="0">
                  <a:solidFill>
                    <a:schemeClr val="tx2"/>
                  </a:solidFill>
                  <a:latin typeface="Arial" panose="020B0604020202020204" pitchFamily="34" charset="0"/>
                  <a:cs typeface="Arial" panose="020B0604020202020204" pitchFamily="34" charset="0"/>
                </a:rPr>
                <a:t>, </a:t>
              </a:r>
              <a:endParaRPr lang="ru-RU" altLang="ru-RU" sz="1800" b="1" dirty="0">
                <a:solidFill>
                  <a:schemeClr val="tx2"/>
                </a:solidFill>
                <a:latin typeface="Arial" panose="020B0604020202020204" pitchFamily="34" charset="0"/>
              </a:endParaRPr>
            </a:p>
            <a:p>
              <a:pPr eaLnBrk="1" hangingPunct="1">
                <a:lnSpc>
                  <a:spcPct val="100000"/>
                </a:lnSpc>
                <a:spcBef>
                  <a:spcPct val="0"/>
                </a:spcBef>
                <a:buFontTx/>
                <a:buNone/>
              </a:pPr>
              <a:r>
                <a:rPr lang="ru-RU" altLang="ru-RU" sz="1800" b="1" dirty="0" err="1">
                  <a:solidFill>
                    <a:schemeClr val="tx2"/>
                  </a:solidFill>
                  <a:latin typeface="Arial" panose="020B0604020202020204" pitchFamily="34" charset="0"/>
                  <a:cs typeface="Arial" panose="020B0604020202020204" pitchFamily="34" charset="0"/>
                </a:rPr>
                <a:t>пролилизомераза</a:t>
              </a:r>
              <a:r>
                <a:rPr lang="ru-RU" altLang="ru-RU" sz="1800" b="1" dirty="0">
                  <a:solidFill>
                    <a:schemeClr val="tx2"/>
                  </a:solidFill>
                  <a:latin typeface="Arial" panose="020B0604020202020204" pitchFamily="34" charset="0"/>
                  <a:cs typeface="Arial" panose="020B0604020202020204" pitchFamily="34" charset="0"/>
                </a:rPr>
                <a:t>,</a:t>
              </a:r>
              <a:r>
                <a:rPr lang="ru-RU" altLang="ru-RU" sz="1800" b="1" dirty="0">
                  <a:solidFill>
                    <a:schemeClr val="tx2"/>
                  </a:solidFill>
                  <a:latin typeface="Arial" panose="020B0604020202020204" pitchFamily="34" charset="0"/>
                </a:rPr>
                <a:t> </a:t>
              </a:r>
              <a:r>
                <a:rPr lang="ru-RU" altLang="ru-RU" sz="1800" b="1" dirty="0">
                  <a:solidFill>
                    <a:schemeClr val="tx2"/>
                  </a:solidFill>
                  <a:latin typeface="Arial" panose="020B0604020202020204" pitchFamily="34" charset="0"/>
                  <a:cs typeface="Arial" panose="020B0604020202020204" pitchFamily="34" charset="0"/>
                </a:rPr>
                <a:t> </a:t>
              </a:r>
              <a:r>
                <a:rPr lang="ru-RU" altLang="ru-RU" sz="1800" b="1" dirty="0" err="1">
                  <a:solidFill>
                    <a:schemeClr val="tx2"/>
                  </a:solidFill>
                  <a:latin typeface="Arial" panose="020B0604020202020204" pitchFamily="34" charset="0"/>
                  <a:cs typeface="Arial" panose="020B0604020202020204" pitchFamily="34" charset="0"/>
                </a:rPr>
                <a:t>шапероны</a:t>
              </a:r>
              <a:endParaRPr lang="ru-RU" altLang="ru-RU" sz="1800" b="1" dirty="0">
                <a:solidFill>
                  <a:schemeClr val="tx2"/>
                </a:solidFill>
                <a:latin typeface="Arial" panose="020B0604020202020204" pitchFamily="34" charset="0"/>
                <a:cs typeface="Arial" panose="020B0604020202020204" pitchFamily="34" charset="0"/>
              </a:endParaRPr>
            </a:p>
          </p:txBody>
        </p:sp>
        <p:sp>
          <p:nvSpPr>
            <p:cNvPr id="97287" name="Text Box 5"/>
            <p:cNvSpPr txBox="1">
              <a:spLocks noChangeArrowheads="1"/>
            </p:cNvSpPr>
            <p:nvPr/>
          </p:nvSpPr>
          <p:spPr bwMode="auto">
            <a:xfrm>
              <a:off x="2304" y="3504"/>
              <a:ext cx="10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600" b="1">
                <a:latin typeface="Arial" panose="020B0604020202020204" pitchFamily="34" charset="0"/>
              </a:endParaRPr>
            </a:p>
          </p:txBody>
        </p:sp>
      </p:grpSp>
    </p:spTree>
    <p:extLst>
      <p:ext uri="{BB962C8B-B14F-4D97-AF65-F5344CB8AC3E}">
        <p14:creationId xmlns:p14="http://schemas.microsoft.com/office/powerpoint/2010/main" val="1102280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ChangeAspect="1"/>
          </p:cNvGraphicFramePr>
          <p:nvPr/>
        </p:nvGraphicFramePr>
        <p:xfrm>
          <a:off x="7439025" y="92075"/>
          <a:ext cx="3240088" cy="2178050"/>
        </p:xfrm>
        <a:graphic>
          <a:graphicData uri="http://schemas.openxmlformats.org/presentationml/2006/ole">
            <mc:AlternateContent xmlns:mc="http://schemas.openxmlformats.org/markup-compatibility/2006">
              <mc:Choice xmlns:v="urn:schemas-microsoft-com:vml" Requires="v">
                <p:oleObj spid="_x0000_s4101" r:id="rId4" imgW="2179140" imgH="1465967" progId="">
                  <p:embed/>
                </p:oleObj>
              </mc:Choice>
              <mc:Fallback>
                <p:oleObj r:id="rId4" imgW="2179140" imgH="1465967" progId="">
                  <p:embed/>
                  <p:pic>
                    <p:nvPicPr>
                      <p:cNvPr id="409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9025" y="92075"/>
                        <a:ext cx="324008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9" name="Прямоугольник 1"/>
          <p:cNvSpPr>
            <a:spLocks noChangeArrowheads="1"/>
          </p:cNvSpPr>
          <p:nvPr/>
        </p:nvSpPr>
        <p:spPr bwMode="auto">
          <a:xfrm>
            <a:off x="1524001" y="409575"/>
            <a:ext cx="61563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800" b="1">
                <a:solidFill>
                  <a:srgbClr val="FF0000"/>
                </a:solidFill>
              </a:rPr>
              <a:t>Окислительно–восстановительные реакции </a:t>
            </a:r>
            <a:r>
              <a:rPr lang="ru-RU" altLang="ru-RU" sz="1800">
                <a:solidFill>
                  <a:srgbClr val="000000"/>
                </a:solidFill>
              </a:rPr>
              <a:t>– это такие химические реакции, в которых происходит передача ЭЛЕКТРОНОВ от одних частиц (атомов, молекул, ионов) к другим, в результате чего изменяется степень окисления атомов, входящих в состав этих частиц.</a:t>
            </a:r>
            <a:endParaRPr lang="ru-RU" altLang="ru-RU" sz="1800"/>
          </a:p>
        </p:txBody>
      </p:sp>
      <p:sp>
        <p:nvSpPr>
          <p:cNvPr id="4100" name="Прямоугольник 3"/>
          <p:cNvSpPr>
            <a:spLocks noChangeArrowheads="1"/>
          </p:cNvSpPr>
          <p:nvPr/>
        </p:nvSpPr>
        <p:spPr bwMode="auto">
          <a:xfrm>
            <a:off x="1992313" y="3716339"/>
            <a:ext cx="838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800" b="1">
                <a:solidFill>
                  <a:srgbClr val="FF0000"/>
                </a:solidFill>
              </a:rPr>
              <a:t>Окислитель (Ox) </a:t>
            </a:r>
            <a:r>
              <a:rPr lang="ru-RU" altLang="ru-RU" sz="1800">
                <a:solidFill>
                  <a:srgbClr val="000000"/>
                </a:solidFill>
              </a:rPr>
              <a:t>– частица, которая в ходе ОВР </a:t>
            </a:r>
            <a:r>
              <a:rPr lang="ru-RU" altLang="ru-RU" sz="1800" b="1">
                <a:solidFill>
                  <a:srgbClr val="000000"/>
                </a:solidFill>
              </a:rPr>
              <a:t>приобретает </a:t>
            </a:r>
            <a:r>
              <a:rPr lang="ru-RU" altLang="ru-RU" sz="1800">
                <a:solidFill>
                  <a:srgbClr val="000000"/>
                </a:solidFill>
              </a:rPr>
              <a:t>электроны.</a:t>
            </a:r>
            <a:endParaRPr lang="ru-RU" altLang="ru-RU" sz="1800"/>
          </a:p>
        </p:txBody>
      </p:sp>
      <p:sp>
        <p:nvSpPr>
          <p:cNvPr id="4101" name="Прямоугольник 7"/>
          <p:cNvSpPr>
            <a:spLocks noChangeArrowheads="1"/>
          </p:cNvSpPr>
          <p:nvPr/>
        </p:nvSpPr>
        <p:spPr bwMode="auto">
          <a:xfrm>
            <a:off x="1992313" y="4319589"/>
            <a:ext cx="838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800" b="1">
                <a:solidFill>
                  <a:srgbClr val="FF0000"/>
                </a:solidFill>
              </a:rPr>
              <a:t>Восстановитель (Red) </a:t>
            </a:r>
            <a:r>
              <a:rPr lang="ru-RU" altLang="ru-RU" sz="1800">
                <a:solidFill>
                  <a:srgbClr val="000000"/>
                </a:solidFill>
              </a:rPr>
              <a:t>– частица, которая в ходе ОВР </a:t>
            </a:r>
            <a:r>
              <a:rPr lang="ru-RU" altLang="ru-RU" sz="1800" b="1">
                <a:solidFill>
                  <a:srgbClr val="000000"/>
                </a:solidFill>
              </a:rPr>
              <a:t>отдает </a:t>
            </a:r>
            <a:r>
              <a:rPr lang="ru-RU" altLang="ru-RU" sz="1800">
                <a:solidFill>
                  <a:srgbClr val="000000"/>
                </a:solidFill>
              </a:rPr>
              <a:t>электроны.</a:t>
            </a:r>
            <a:endParaRPr lang="ru-RU" altLang="ru-RU" sz="1800"/>
          </a:p>
        </p:txBody>
      </p:sp>
      <p:sp>
        <p:nvSpPr>
          <p:cNvPr id="4102" name="Прямоугольник 8"/>
          <p:cNvSpPr>
            <a:spLocks noChangeArrowheads="1"/>
          </p:cNvSpPr>
          <p:nvPr/>
        </p:nvSpPr>
        <p:spPr bwMode="auto">
          <a:xfrm>
            <a:off x="1700213" y="2447926"/>
            <a:ext cx="87439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800"/>
              <a:t>Взаимодействующие вещества образуют сопряженные пары, которые принято называть окислительно-восстановительными парами (редокс-парами от англ, Redoxpara, Redoxsystem).</a:t>
            </a:r>
          </a:p>
        </p:txBody>
      </p:sp>
      <p:sp>
        <p:nvSpPr>
          <p:cNvPr id="4103" name="Прямоугольник 9"/>
          <p:cNvSpPr>
            <a:spLocks noChangeArrowheads="1"/>
          </p:cNvSpPr>
          <p:nvPr/>
        </p:nvSpPr>
        <p:spPr bwMode="auto">
          <a:xfrm>
            <a:off x="1552576" y="5013325"/>
            <a:ext cx="90392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800" b="1">
                <a:solidFill>
                  <a:srgbClr val="000000"/>
                </a:solidFill>
              </a:rPr>
              <a:t>Восстановление </a:t>
            </a:r>
            <a:r>
              <a:rPr lang="ru-RU" altLang="ru-RU" sz="1800">
                <a:solidFill>
                  <a:srgbClr val="000000"/>
                </a:solidFill>
              </a:rPr>
              <a:t>– процесс, в ходе которого окислитель </a:t>
            </a:r>
            <a:r>
              <a:rPr lang="ru-RU" altLang="ru-RU" sz="1800" i="1">
                <a:solidFill>
                  <a:srgbClr val="000000"/>
                </a:solidFill>
              </a:rPr>
              <a:t>приобретает </a:t>
            </a:r>
            <a:r>
              <a:rPr lang="ru-RU" altLang="ru-RU" sz="1800">
                <a:solidFill>
                  <a:srgbClr val="000000"/>
                </a:solidFill>
              </a:rPr>
              <a:t>электроны и переходит в сопряженную восстановленную форму.</a:t>
            </a:r>
          </a:p>
          <a:p>
            <a:pPr algn="just" eaLnBrk="1" hangingPunct="1">
              <a:spcBef>
                <a:spcPct val="0"/>
              </a:spcBef>
              <a:buFontTx/>
              <a:buNone/>
            </a:pPr>
            <a:r>
              <a:rPr lang="ru-RU" altLang="ru-RU" sz="1800" b="1">
                <a:solidFill>
                  <a:srgbClr val="000000"/>
                </a:solidFill>
              </a:rPr>
              <a:t>Окисление </a:t>
            </a:r>
            <a:r>
              <a:rPr lang="ru-RU" altLang="ru-RU" sz="1800">
                <a:solidFill>
                  <a:srgbClr val="000000"/>
                </a:solidFill>
              </a:rPr>
              <a:t>– процесс, в ходе которого восстановитель </a:t>
            </a:r>
            <a:r>
              <a:rPr lang="ru-RU" altLang="ru-RU" sz="1800" i="1">
                <a:solidFill>
                  <a:srgbClr val="000000"/>
                </a:solidFill>
              </a:rPr>
              <a:t>отдает </a:t>
            </a:r>
            <a:r>
              <a:rPr lang="ru-RU" altLang="ru-RU" sz="1800">
                <a:solidFill>
                  <a:srgbClr val="000000"/>
                </a:solidFill>
              </a:rPr>
              <a:t>электроны и переходит в сопряженную окисленную форму.</a:t>
            </a:r>
            <a:endParaRPr lang="ru-RU" altLang="ru-RU" sz="1800"/>
          </a:p>
        </p:txBody>
      </p:sp>
    </p:spTree>
    <p:extLst>
      <p:ext uri="{BB962C8B-B14F-4D97-AF65-F5344CB8AC3E}">
        <p14:creationId xmlns:p14="http://schemas.microsoft.com/office/powerpoint/2010/main" val="42801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4"/>
          <p:cNvGraphicFramePr>
            <a:graphicFrameLocks noChangeAspect="1"/>
          </p:cNvGraphicFramePr>
          <p:nvPr/>
        </p:nvGraphicFramePr>
        <p:xfrm>
          <a:off x="1630364" y="908050"/>
          <a:ext cx="4497387" cy="4497388"/>
        </p:xfrm>
        <a:graphic>
          <a:graphicData uri="http://schemas.openxmlformats.org/presentationml/2006/ole">
            <mc:AlternateContent xmlns:mc="http://schemas.openxmlformats.org/markup-compatibility/2006">
              <mc:Choice xmlns:v="urn:schemas-microsoft-com:vml" Requires="v">
                <p:oleObj spid="_x0000_s5125" r:id="rId4" imgW="26006349" imgH="26006349" progId="">
                  <p:embed/>
                </p:oleObj>
              </mc:Choice>
              <mc:Fallback>
                <p:oleObj r:id="rId4" imgW="26006349" imgH="26006349" progId="">
                  <p:embed/>
                  <p:pic>
                    <p:nvPicPr>
                      <p:cNvPr id="614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364" y="908050"/>
                        <a:ext cx="4497387"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147" name="Picture 6" descr="350px-Animal_mitochondrion_diagram_r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464" y="1916114"/>
            <a:ext cx="4338637"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4308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Рисунок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69875"/>
            <a:ext cx="99568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Прямоугольник 5"/>
          <p:cNvSpPr>
            <a:spLocks noChangeArrowheads="1"/>
          </p:cNvSpPr>
          <p:nvPr/>
        </p:nvSpPr>
        <p:spPr bwMode="auto">
          <a:xfrm>
            <a:off x="5727700" y="6456363"/>
            <a:ext cx="6464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fr-FR" altLang="ru-RU" sz="1800" i="1">
                <a:solidFill>
                  <a:srgbClr val="222222"/>
                </a:solidFill>
                <a:latin typeface="Arial" panose="020B0604020202020204" pitchFamily="34" charset="0"/>
                <a:cs typeface="Arial" panose="020B0604020202020204" pitchFamily="34" charset="0"/>
              </a:rPr>
              <a:t>Int. J. Mol. Sci.</a:t>
            </a:r>
            <a:r>
              <a:rPr lang="fr-FR" altLang="ru-RU" sz="1800">
                <a:solidFill>
                  <a:srgbClr val="222222"/>
                </a:solidFill>
                <a:latin typeface="Arial" panose="020B0604020202020204" pitchFamily="34" charset="0"/>
                <a:cs typeface="Arial" panose="020B0604020202020204" pitchFamily="34" charset="0"/>
              </a:rPr>
              <a:t> </a:t>
            </a:r>
            <a:r>
              <a:rPr lang="fr-FR" altLang="ru-RU" sz="1800" b="1">
                <a:solidFill>
                  <a:srgbClr val="222222"/>
                </a:solidFill>
                <a:latin typeface="Arial" panose="020B0604020202020204" pitchFamily="34" charset="0"/>
                <a:cs typeface="Arial" panose="020B0604020202020204" pitchFamily="34" charset="0"/>
              </a:rPr>
              <a:t>2017</a:t>
            </a:r>
            <a:r>
              <a:rPr lang="fr-FR" altLang="ru-RU" sz="1800">
                <a:solidFill>
                  <a:srgbClr val="222222"/>
                </a:solidFill>
                <a:latin typeface="Arial" panose="020B0604020202020204" pitchFamily="34" charset="0"/>
                <a:cs typeface="Arial" panose="020B0604020202020204" pitchFamily="34" charset="0"/>
              </a:rPr>
              <a:t>, </a:t>
            </a:r>
            <a:r>
              <a:rPr lang="fr-FR" altLang="ru-RU" sz="1800" i="1">
                <a:solidFill>
                  <a:srgbClr val="222222"/>
                </a:solidFill>
                <a:latin typeface="Arial" panose="020B0604020202020204" pitchFamily="34" charset="0"/>
                <a:cs typeface="Arial" panose="020B0604020202020204" pitchFamily="34" charset="0"/>
              </a:rPr>
              <a:t>18</a:t>
            </a:r>
            <a:r>
              <a:rPr lang="fr-FR" altLang="ru-RU" sz="1800">
                <a:solidFill>
                  <a:srgbClr val="222222"/>
                </a:solidFill>
                <a:latin typeface="Arial" panose="020B0604020202020204" pitchFamily="34" charset="0"/>
                <a:cs typeface="Arial" panose="020B0604020202020204" pitchFamily="34" charset="0"/>
              </a:rPr>
              <a:t>(9), 1978; doi:</a:t>
            </a:r>
            <a:r>
              <a:rPr lang="fr-FR" altLang="ru-RU" sz="1800">
                <a:solidFill>
                  <a:srgbClr val="3156A2"/>
                </a:solidFill>
                <a:latin typeface="Arial" panose="020B0604020202020204" pitchFamily="34" charset="0"/>
                <a:cs typeface="Arial" panose="020B0604020202020204" pitchFamily="34" charset="0"/>
                <a:hlinkClick r:id="rId4"/>
              </a:rPr>
              <a:t>10.3390/ijms18091978</a:t>
            </a:r>
            <a:endParaRPr lang="ru-RU" altLang="ru-RU" sz="1800">
              <a:cs typeface="Arial" panose="020B0604020202020204" pitchFamily="34" charset="0"/>
            </a:endParaRPr>
          </a:p>
        </p:txBody>
      </p:sp>
    </p:spTree>
    <p:extLst>
      <p:ext uri="{BB962C8B-B14F-4D97-AF65-F5344CB8AC3E}">
        <p14:creationId xmlns:p14="http://schemas.microsoft.com/office/powerpoint/2010/main" val="14306613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6" descr="folu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1" y="333376"/>
            <a:ext cx="6480175" cy="517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7"/>
          <p:cNvSpPr>
            <a:spLocks noChangeArrowheads="1"/>
          </p:cNvSpPr>
          <p:nvPr/>
        </p:nvSpPr>
        <p:spPr bwMode="auto">
          <a:xfrm>
            <a:off x="4432301" y="5734051"/>
            <a:ext cx="36433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sz="1800"/>
              <a:t>Фибробласт легких серой лисы. </a:t>
            </a:r>
          </a:p>
        </p:txBody>
      </p:sp>
      <p:sp>
        <p:nvSpPr>
          <p:cNvPr id="8196" name="Rectangle 8"/>
          <p:cNvSpPr>
            <a:spLocks noChangeArrowheads="1"/>
          </p:cNvSpPr>
          <p:nvPr/>
        </p:nvSpPr>
        <p:spPr bwMode="auto">
          <a:xfrm>
            <a:off x="3000375" y="6237288"/>
            <a:ext cx="6877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800"/>
              <a:t>http://zeiss-campus.magnet.fsu.edu/galleries/static/cells/folu2.html</a:t>
            </a:r>
          </a:p>
        </p:txBody>
      </p:sp>
    </p:spTree>
    <p:extLst>
      <p:ext uri="{BB962C8B-B14F-4D97-AF65-F5344CB8AC3E}">
        <p14:creationId xmlns:p14="http://schemas.microsoft.com/office/powerpoint/2010/main" val="1767135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963" y="2076451"/>
            <a:ext cx="5903912"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Rectangle 5"/>
          <p:cNvSpPr>
            <a:spLocks noChangeArrowheads="1"/>
          </p:cNvSpPr>
          <p:nvPr/>
        </p:nvSpPr>
        <p:spPr bwMode="auto">
          <a:xfrm>
            <a:off x="5519739" y="692150"/>
            <a:ext cx="1296987"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ru-RU" altLang="ru-RU" b="1">
                <a:solidFill>
                  <a:schemeClr val="tx2"/>
                </a:solidFill>
              </a:rPr>
              <a:t>АТФ</a:t>
            </a:r>
          </a:p>
          <a:p>
            <a:pPr algn="ctr" eaLnBrk="1" hangingPunct="1">
              <a:spcBef>
                <a:spcPct val="0"/>
              </a:spcBef>
              <a:buFontTx/>
              <a:buNone/>
            </a:pPr>
            <a:r>
              <a:rPr lang="ru-RU" altLang="ru-RU" b="1">
                <a:solidFill>
                  <a:schemeClr val="tx2"/>
                </a:solidFill>
              </a:rPr>
              <a:t>(</a:t>
            </a:r>
            <a:r>
              <a:rPr lang="en-US" altLang="en-US" b="1">
                <a:solidFill>
                  <a:schemeClr val="tx2"/>
                </a:solidFill>
              </a:rPr>
              <a:t>ATP</a:t>
            </a:r>
            <a:r>
              <a:rPr lang="ru-RU" altLang="en-US" b="1">
                <a:solidFill>
                  <a:schemeClr val="tx2"/>
                </a:solidFill>
              </a:rPr>
              <a:t>)</a:t>
            </a:r>
          </a:p>
          <a:p>
            <a:pPr algn="ctr" eaLnBrk="1" hangingPunct="1">
              <a:spcBef>
                <a:spcPct val="0"/>
              </a:spcBef>
              <a:buFontTx/>
              <a:buNone/>
            </a:pPr>
            <a:endParaRPr lang="ru-RU" altLang="ru-RU" b="1">
              <a:solidFill>
                <a:schemeClr val="tx2"/>
              </a:solidFill>
            </a:endParaRPr>
          </a:p>
        </p:txBody>
      </p:sp>
    </p:spTree>
    <p:extLst>
      <p:ext uri="{BB962C8B-B14F-4D97-AF65-F5344CB8AC3E}">
        <p14:creationId xmlns:p14="http://schemas.microsoft.com/office/powerpoint/2010/main" val="34739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2057400" y="0"/>
            <a:ext cx="8229600" cy="1143000"/>
          </a:xfrm>
        </p:spPr>
        <p:txBody>
          <a:bodyPr/>
          <a:lstStyle/>
          <a:p>
            <a:pPr eaLnBrk="1" hangingPunct="1"/>
            <a:r>
              <a:rPr lang="en-US" altLang="en-US" smtClean="0"/>
              <a:t>MAKING ATP</a:t>
            </a:r>
          </a:p>
        </p:txBody>
      </p:sp>
      <p:sp>
        <p:nvSpPr>
          <p:cNvPr id="12291" name="Rectangle 3" descr="Rectangle: Click to edit Master text styles&#10;Second level&#10;Third level&#10;Fourth level&#10;Fifth level"/>
          <p:cNvSpPr>
            <a:spLocks noChangeArrowheads="1"/>
          </p:cNvSpPr>
          <p:nvPr/>
        </p:nvSpPr>
        <p:spPr bwMode="auto">
          <a:xfrm>
            <a:off x="1828800" y="1828801"/>
            <a:ext cx="7177088" cy="387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08585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lvl="2" eaLnBrk="1" hangingPunct="1"/>
            <a:r>
              <a:rPr lang="en-US" altLang="en-US"/>
              <a:t>moves the electrons </a:t>
            </a:r>
          </a:p>
          <a:p>
            <a:pPr lvl="2" eaLnBrk="1" hangingPunct="1"/>
            <a:r>
              <a:rPr lang="en-US" altLang="en-US"/>
              <a:t>runs the pump</a:t>
            </a:r>
          </a:p>
          <a:p>
            <a:pPr lvl="2" eaLnBrk="1" hangingPunct="1"/>
            <a:r>
              <a:rPr lang="en-US" altLang="en-US"/>
              <a:t>pumps the protons</a:t>
            </a:r>
          </a:p>
          <a:p>
            <a:pPr lvl="2" eaLnBrk="1" hangingPunct="1"/>
            <a:r>
              <a:rPr lang="en-US" altLang="en-US"/>
              <a:t>forms the gradient</a:t>
            </a:r>
          </a:p>
          <a:p>
            <a:pPr lvl="2" eaLnBrk="1" hangingPunct="1"/>
            <a:r>
              <a:rPr lang="en-US" altLang="en-US"/>
              <a:t>drives the flow of protons </a:t>
            </a:r>
            <a:br>
              <a:rPr lang="en-US" altLang="en-US"/>
            </a:br>
            <a:r>
              <a:rPr lang="en-US" altLang="en-US"/>
              <a:t>through ATP synthase</a:t>
            </a:r>
          </a:p>
          <a:p>
            <a:pPr lvl="2" eaLnBrk="1" hangingPunct="1"/>
            <a:r>
              <a:rPr lang="en-US" altLang="en-US"/>
              <a:t>attaches </a:t>
            </a:r>
            <a:r>
              <a:rPr lang="en-US" altLang="en-US">
                <a:solidFill>
                  <a:srgbClr val="0C8F0F"/>
                </a:solidFill>
              </a:rPr>
              <a:t>P</a:t>
            </a:r>
            <a:r>
              <a:rPr lang="en-US" altLang="en-US" baseline="-25000">
                <a:solidFill>
                  <a:srgbClr val="0C8F0F"/>
                </a:solidFill>
              </a:rPr>
              <a:t>i</a:t>
            </a:r>
            <a:r>
              <a:rPr lang="en-US" altLang="en-US"/>
              <a:t> to </a:t>
            </a:r>
            <a:r>
              <a:rPr lang="en-US" altLang="en-US">
                <a:solidFill>
                  <a:srgbClr val="0C8F0F"/>
                </a:solidFill>
              </a:rPr>
              <a:t>ADP</a:t>
            </a:r>
            <a:endParaRPr lang="en-US" altLang="en-US"/>
          </a:p>
          <a:p>
            <a:pPr lvl="2" eaLnBrk="1" hangingPunct="1"/>
            <a:r>
              <a:rPr lang="en-US" altLang="en-US"/>
              <a:t>forms the </a:t>
            </a:r>
            <a:r>
              <a:rPr lang="en-US" altLang="en-US">
                <a:solidFill>
                  <a:srgbClr val="CC0000"/>
                </a:solidFill>
              </a:rPr>
              <a:t>ATP</a:t>
            </a:r>
          </a:p>
          <a:p>
            <a:pPr lvl="2" eaLnBrk="1" hangingPunct="1">
              <a:buFontTx/>
              <a:buNone/>
            </a:pPr>
            <a:r>
              <a:rPr lang="en-US" altLang="en-US"/>
              <a:t>	</a:t>
            </a:r>
            <a:endParaRPr lang="en-US" altLang="en-US">
              <a:solidFill>
                <a:schemeClr val="tx2"/>
              </a:solidFill>
            </a:endParaRPr>
          </a:p>
        </p:txBody>
      </p:sp>
      <p:grpSp>
        <p:nvGrpSpPr>
          <p:cNvPr id="12292" name="Group 10"/>
          <p:cNvGrpSpPr>
            <a:grpSpLocks/>
          </p:cNvGrpSpPr>
          <p:nvPr/>
        </p:nvGrpSpPr>
        <p:grpSpPr bwMode="auto">
          <a:xfrm>
            <a:off x="6888164" y="1700213"/>
            <a:ext cx="3197225" cy="3967162"/>
            <a:chOff x="2793" y="251"/>
            <a:chExt cx="2914" cy="3615"/>
          </a:xfrm>
        </p:grpSpPr>
        <p:pic>
          <p:nvPicPr>
            <p:cNvPr id="12295" name="Picture 11" descr="09_03"/>
            <p:cNvPicPr>
              <a:picLocks noChangeAspect="1" noChangeArrowheads="1"/>
            </p:cNvPicPr>
            <p:nvPr/>
          </p:nvPicPr>
          <p:blipFill>
            <a:blip r:embed="rId3">
              <a:extLst>
                <a:ext uri="{28A0092B-C50C-407E-A947-70E740481C1C}">
                  <a14:useLocalDpi xmlns:a14="http://schemas.microsoft.com/office/drawing/2010/main" val="0"/>
                </a:ext>
              </a:extLst>
            </a:blip>
            <a:srcRect l="22501" t="4500" r="22501" b="4500"/>
            <a:stretch>
              <a:fillRect/>
            </a:stretch>
          </p:blipFill>
          <p:spPr bwMode="auto">
            <a:xfrm>
              <a:off x="2793" y="251"/>
              <a:ext cx="2914" cy="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Rectangle 12"/>
            <p:cNvSpPr>
              <a:spLocks noChangeArrowheads="1"/>
            </p:cNvSpPr>
            <p:nvPr/>
          </p:nvSpPr>
          <p:spPr bwMode="auto">
            <a:xfrm>
              <a:off x="4691" y="3571"/>
              <a:ext cx="15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CC0000"/>
                  </a:solidFill>
                </a:rPr>
                <a:t>H</a:t>
              </a:r>
              <a:r>
                <a:rPr lang="en-US" altLang="en-US" sz="1200" b="1" baseline="30000">
                  <a:solidFill>
                    <a:srgbClr val="CC0000"/>
                  </a:solidFill>
                </a:rPr>
                <a:t>+</a:t>
              </a:r>
              <a:endParaRPr lang="en-US" altLang="en-US" sz="1200" b="1">
                <a:solidFill>
                  <a:srgbClr val="CC0000"/>
                </a:solidFill>
              </a:endParaRPr>
            </a:p>
          </p:txBody>
        </p:sp>
        <p:sp>
          <p:nvSpPr>
            <p:cNvPr id="12297" name="Rectangle 13"/>
            <p:cNvSpPr>
              <a:spLocks noChangeArrowheads="1"/>
            </p:cNvSpPr>
            <p:nvPr/>
          </p:nvSpPr>
          <p:spPr bwMode="auto">
            <a:xfrm>
              <a:off x="2818" y="2822"/>
              <a:ext cx="764" cy="224"/>
            </a:xfrm>
            <a:prstGeom prst="rect">
              <a:avLst/>
            </a:prstGeom>
            <a:solidFill>
              <a:srgbClr val="EAC2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a:solidFill>
                    <a:srgbClr val="0F116A"/>
                  </a:solidFill>
                </a:rPr>
                <a:t>ADP + P</a:t>
              </a:r>
              <a:r>
                <a:rPr lang="en-US" altLang="en-US" sz="1600" b="1" baseline="-25000">
                  <a:solidFill>
                    <a:srgbClr val="0F116A"/>
                  </a:solidFill>
                </a:rPr>
                <a:t>i</a:t>
              </a:r>
              <a:endParaRPr lang="en-US" altLang="en-US" sz="1600" b="1">
                <a:solidFill>
                  <a:srgbClr val="0F116A"/>
                </a:solidFill>
              </a:endParaRPr>
            </a:p>
          </p:txBody>
        </p:sp>
        <p:sp>
          <p:nvSpPr>
            <p:cNvPr id="12298" name="Rectangle 14"/>
            <p:cNvSpPr>
              <a:spLocks noChangeArrowheads="1"/>
            </p:cNvSpPr>
            <p:nvPr/>
          </p:nvSpPr>
          <p:spPr bwMode="auto">
            <a:xfrm>
              <a:off x="3655" y="708"/>
              <a:ext cx="15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CC0000"/>
                  </a:solidFill>
                </a:rPr>
                <a:t>H</a:t>
              </a:r>
              <a:r>
                <a:rPr lang="en-US" altLang="en-US" sz="1200" b="1" baseline="30000">
                  <a:solidFill>
                    <a:srgbClr val="CC0000"/>
                  </a:solidFill>
                </a:rPr>
                <a:t>+</a:t>
              </a:r>
              <a:endParaRPr lang="en-US" altLang="en-US" sz="1200" b="1">
                <a:solidFill>
                  <a:srgbClr val="CC0000"/>
                </a:solidFill>
              </a:endParaRPr>
            </a:p>
          </p:txBody>
        </p:sp>
        <p:sp>
          <p:nvSpPr>
            <p:cNvPr id="12299" name="Rectangle 15"/>
            <p:cNvSpPr>
              <a:spLocks noChangeArrowheads="1"/>
            </p:cNvSpPr>
            <p:nvPr/>
          </p:nvSpPr>
          <p:spPr bwMode="auto">
            <a:xfrm>
              <a:off x="4872" y="765"/>
              <a:ext cx="15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CC0000"/>
                  </a:solidFill>
                </a:rPr>
                <a:t>H</a:t>
              </a:r>
              <a:r>
                <a:rPr lang="en-US" altLang="en-US" sz="1200" b="1" baseline="30000">
                  <a:solidFill>
                    <a:srgbClr val="CC0000"/>
                  </a:solidFill>
                </a:rPr>
                <a:t>+</a:t>
              </a:r>
              <a:endParaRPr lang="en-US" altLang="en-US" sz="1200" b="1">
                <a:solidFill>
                  <a:srgbClr val="CC0000"/>
                </a:solidFill>
              </a:endParaRPr>
            </a:p>
          </p:txBody>
        </p:sp>
        <p:sp>
          <p:nvSpPr>
            <p:cNvPr id="12300" name="Rectangle 16"/>
            <p:cNvSpPr>
              <a:spLocks noChangeArrowheads="1"/>
            </p:cNvSpPr>
            <p:nvPr/>
          </p:nvSpPr>
          <p:spPr bwMode="auto">
            <a:xfrm>
              <a:off x="4900" y="401"/>
              <a:ext cx="15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CC0000"/>
                  </a:solidFill>
                </a:rPr>
                <a:t>H</a:t>
              </a:r>
              <a:r>
                <a:rPr lang="en-US" altLang="en-US" sz="1200" b="1" baseline="30000">
                  <a:solidFill>
                    <a:srgbClr val="CC0000"/>
                  </a:solidFill>
                </a:rPr>
                <a:t>+</a:t>
              </a:r>
              <a:endParaRPr lang="en-US" altLang="en-US" sz="1200" b="1">
                <a:solidFill>
                  <a:srgbClr val="CC0000"/>
                </a:solidFill>
              </a:endParaRPr>
            </a:p>
          </p:txBody>
        </p:sp>
        <p:sp>
          <p:nvSpPr>
            <p:cNvPr id="12301" name="Rectangle 17"/>
            <p:cNvSpPr>
              <a:spLocks noChangeArrowheads="1"/>
            </p:cNvSpPr>
            <p:nvPr/>
          </p:nvSpPr>
          <p:spPr bwMode="auto">
            <a:xfrm>
              <a:off x="4217" y="765"/>
              <a:ext cx="15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CC0000"/>
                  </a:solidFill>
                </a:rPr>
                <a:t>H</a:t>
              </a:r>
              <a:r>
                <a:rPr lang="en-US" altLang="en-US" sz="1200" b="1" baseline="30000">
                  <a:solidFill>
                    <a:srgbClr val="CC0000"/>
                  </a:solidFill>
                </a:rPr>
                <a:t>+</a:t>
              </a:r>
              <a:endParaRPr lang="en-US" altLang="en-US" sz="1200" b="1">
                <a:solidFill>
                  <a:srgbClr val="CC0000"/>
                </a:solidFill>
              </a:endParaRPr>
            </a:p>
          </p:txBody>
        </p:sp>
        <p:sp>
          <p:nvSpPr>
            <p:cNvPr id="12302" name="Rectangle 18"/>
            <p:cNvSpPr>
              <a:spLocks noChangeArrowheads="1"/>
            </p:cNvSpPr>
            <p:nvPr/>
          </p:nvSpPr>
          <p:spPr bwMode="auto">
            <a:xfrm>
              <a:off x="4522" y="691"/>
              <a:ext cx="15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CC0000"/>
                  </a:solidFill>
                </a:rPr>
                <a:t>H</a:t>
              </a:r>
              <a:r>
                <a:rPr lang="en-US" altLang="en-US" sz="1200" b="1" baseline="30000">
                  <a:solidFill>
                    <a:srgbClr val="CC0000"/>
                  </a:solidFill>
                </a:rPr>
                <a:t>+</a:t>
              </a:r>
              <a:endParaRPr lang="en-US" altLang="en-US" sz="1200" b="1">
                <a:solidFill>
                  <a:srgbClr val="CC0000"/>
                </a:solidFill>
              </a:endParaRPr>
            </a:p>
          </p:txBody>
        </p:sp>
        <p:sp>
          <p:nvSpPr>
            <p:cNvPr id="12303" name="Rectangle 19"/>
            <p:cNvSpPr>
              <a:spLocks noChangeArrowheads="1"/>
            </p:cNvSpPr>
            <p:nvPr/>
          </p:nvSpPr>
          <p:spPr bwMode="auto">
            <a:xfrm>
              <a:off x="4440" y="445"/>
              <a:ext cx="15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CC0000"/>
                  </a:solidFill>
                </a:rPr>
                <a:t>H</a:t>
              </a:r>
              <a:r>
                <a:rPr lang="en-US" altLang="en-US" sz="1200" b="1" baseline="30000">
                  <a:solidFill>
                    <a:srgbClr val="CC0000"/>
                  </a:solidFill>
                </a:rPr>
                <a:t>+</a:t>
              </a:r>
              <a:endParaRPr lang="en-US" altLang="en-US" sz="1200" b="1">
                <a:solidFill>
                  <a:srgbClr val="CC0000"/>
                </a:solidFill>
              </a:endParaRPr>
            </a:p>
          </p:txBody>
        </p:sp>
        <p:sp>
          <p:nvSpPr>
            <p:cNvPr id="12304" name="Rectangle 20"/>
            <p:cNvSpPr>
              <a:spLocks noChangeArrowheads="1"/>
            </p:cNvSpPr>
            <p:nvPr/>
          </p:nvSpPr>
          <p:spPr bwMode="auto">
            <a:xfrm>
              <a:off x="4063" y="441"/>
              <a:ext cx="15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CC0000"/>
                  </a:solidFill>
                </a:rPr>
                <a:t>H</a:t>
              </a:r>
              <a:r>
                <a:rPr lang="en-US" altLang="en-US" sz="1200" b="1" baseline="30000">
                  <a:solidFill>
                    <a:srgbClr val="CC0000"/>
                  </a:solidFill>
                </a:rPr>
                <a:t>+</a:t>
              </a:r>
              <a:endParaRPr lang="en-US" altLang="en-US" sz="1200" b="1">
                <a:solidFill>
                  <a:srgbClr val="CC0000"/>
                </a:solidFill>
              </a:endParaRPr>
            </a:p>
          </p:txBody>
        </p:sp>
        <p:sp>
          <p:nvSpPr>
            <p:cNvPr id="12305" name="Rectangle 21"/>
            <p:cNvSpPr>
              <a:spLocks noChangeArrowheads="1"/>
            </p:cNvSpPr>
            <p:nvPr/>
          </p:nvSpPr>
          <p:spPr bwMode="auto">
            <a:xfrm>
              <a:off x="3709" y="284"/>
              <a:ext cx="155"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solidFill>
                    <a:srgbClr val="CC0000"/>
                  </a:solidFill>
                </a:rPr>
                <a:t>H</a:t>
              </a:r>
              <a:r>
                <a:rPr lang="en-US" altLang="en-US" sz="1200" b="1" baseline="30000">
                  <a:solidFill>
                    <a:srgbClr val="CC0000"/>
                  </a:solidFill>
                </a:rPr>
                <a:t>+</a:t>
              </a:r>
              <a:endParaRPr lang="en-US" altLang="en-US" sz="1200" b="1">
                <a:solidFill>
                  <a:srgbClr val="CC0000"/>
                </a:solidFill>
              </a:endParaRPr>
            </a:p>
          </p:txBody>
        </p:sp>
      </p:grpSp>
      <p:sp>
        <p:nvSpPr>
          <p:cNvPr id="12293" name="Rectangle 22"/>
          <p:cNvSpPr>
            <a:spLocks noChangeArrowheads="1"/>
          </p:cNvSpPr>
          <p:nvPr/>
        </p:nvSpPr>
        <p:spPr bwMode="auto">
          <a:xfrm>
            <a:off x="7662864" y="5603876"/>
            <a:ext cx="568325" cy="428625"/>
          </a:xfrm>
          <a:prstGeom prst="rect">
            <a:avLst/>
          </a:prstGeom>
          <a:solidFill>
            <a:srgbClr val="EEC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p>
        </p:txBody>
      </p:sp>
      <p:sp>
        <p:nvSpPr>
          <p:cNvPr id="12294" name="AutoShape 23"/>
          <p:cNvSpPr>
            <a:spLocks noChangeArrowheads="1"/>
          </p:cNvSpPr>
          <p:nvPr/>
        </p:nvSpPr>
        <p:spPr bwMode="auto">
          <a:xfrm>
            <a:off x="7448550" y="5556250"/>
            <a:ext cx="871538" cy="571500"/>
          </a:xfrm>
          <a:prstGeom prst="irregularSeal1">
            <a:avLst/>
          </a:prstGeom>
          <a:solidFill>
            <a:srgbClr val="FFEA18"/>
          </a:solidFill>
          <a:ln w="57150">
            <a:solidFill>
              <a:srgbClr val="FF6404"/>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a:solidFill>
                  <a:srgbClr val="CC0000"/>
                </a:solidFill>
              </a:rPr>
              <a:t>ATP</a:t>
            </a:r>
            <a:endParaRPr lang="en-US" altLang="en-US" sz="4400" b="1">
              <a:solidFill>
                <a:schemeClr val="tx2"/>
              </a:solidFill>
            </a:endParaRPr>
          </a:p>
        </p:txBody>
      </p:sp>
    </p:spTree>
    <p:extLst>
      <p:ext uri="{BB962C8B-B14F-4D97-AF65-F5344CB8AC3E}">
        <p14:creationId xmlns:p14="http://schemas.microsoft.com/office/powerpoint/2010/main" val="13158341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4294967295"/>
          </p:nvPr>
        </p:nvSpPr>
        <p:spPr>
          <a:xfrm>
            <a:off x="1524000" y="4724400"/>
            <a:ext cx="9144000" cy="1295400"/>
          </a:xfrm>
        </p:spPr>
        <p:txBody>
          <a:bodyPr/>
          <a:lstStyle/>
          <a:p>
            <a:pPr eaLnBrk="1" hangingPunct="1">
              <a:lnSpc>
                <a:spcPct val="90000"/>
              </a:lnSpc>
              <a:buFontTx/>
              <a:buNone/>
            </a:pPr>
            <a:r>
              <a:rPr lang="en-US" altLang="en-US" sz="4000" b="1"/>
              <a:t>High energy </a:t>
            </a:r>
            <a:br>
              <a:rPr lang="en-US" altLang="en-US" sz="4000" b="1"/>
            </a:br>
            <a:r>
              <a:rPr lang="en-US" altLang="en-US" sz="4000" b="1"/>
              <a:t>electron carrier = _____________</a:t>
            </a:r>
          </a:p>
        </p:txBody>
      </p:sp>
      <p:sp>
        <p:nvSpPr>
          <p:cNvPr id="494598" name="Text Box 6"/>
          <p:cNvSpPr txBox="1">
            <a:spLocks noChangeArrowheads="1"/>
          </p:cNvSpPr>
          <p:nvPr/>
        </p:nvSpPr>
        <p:spPr bwMode="auto">
          <a:xfrm>
            <a:off x="6858000" y="5181601"/>
            <a:ext cx="1822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b="1">
                <a:solidFill>
                  <a:srgbClr val="0066FF"/>
                </a:solidFill>
              </a:rPr>
              <a:t>NADP</a:t>
            </a:r>
            <a:r>
              <a:rPr lang="en-US" altLang="en-US" sz="4000" b="1" baseline="30000">
                <a:solidFill>
                  <a:srgbClr val="0066FF"/>
                </a:solidFill>
              </a:rPr>
              <a:t>+</a:t>
            </a:r>
          </a:p>
        </p:txBody>
      </p:sp>
      <p:sp>
        <p:nvSpPr>
          <p:cNvPr id="14340" name="Text Box 7"/>
          <p:cNvSpPr txBox="1">
            <a:spLocks noChangeArrowheads="1"/>
          </p:cNvSpPr>
          <p:nvPr/>
        </p:nvSpPr>
        <p:spPr bwMode="auto">
          <a:xfrm>
            <a:off x="1524001" y="6034088"/>
            <a:ext cx="85883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800"/>
              <a:t>NADP</a:t>
            </a:r>
            <a:r>
              <a:rPr lang="en-US" altLang="en-US" sz="4800" baseline="30000"/>
              <a:t>+</a:t>
            </a:r>
            <a:r>
              <a:rPr lang="en-US" altLang="en-US" sz="4800"/>
              <a:t>  + 2e</a:t>
            </a:r>
            <a:r>
              <a:rPr lang="en-US" altLang="en-US" sz="4800" baseline="30000"/>
              <a:t>-</a:t>
            </a:r>
            <a:r>
              <a:rPr lang="en-US" altLang="en-US" sz="4800"/>
              <a:t> + H</a:t>
            </a:r>
            <a:r>
              <a:rPr lang="en-US" altLang="en-US" sz="4800" baseline="30000"/>
              <a:t>+</a:t>
            </a:r>
            <a:r>
              <a:rPr lang="en-US" altLang="en-US" sz="4800"/>
              <a:t>  </a:t>
            </a:r>
            <a:r>
              <a:rPr lang="en-US" altLang="en-US" sz="4800">
                <a:cs typeface="Times New Roman" panose="02020603050405020304" pitchFamily="18" charset="0"/>
              </a:rPr>
              <a:t>→  NADPH</a:t>
            </a:r>
          </a:p>
        </p:txBody>
      </p:sp>
      <p:pic>
        <p:nvPicPr>
          <p:cNvPr id="14341" name="Picture 9" descr="NADP"/>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7851" y="476251"/>
            <a:ext cx="5108575"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1" descr="NADP-H"/>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0031" t="3510"/>
          <a:stretch>
            <a:fillRect/>
          </a:stretch>
        </p:blipFill>
        <p:spPr bwMode="auto">
          <a:xfrm>
            <a:off x="7696201" y="2819400"/>
            <a:ext cx="25876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13" descr="NADP-H"/>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57327"/>
          <a:stretch>
            <a:fillRect/>
          </a:stretch>
        </p:blipFill>
        <p:spPr bwMode="auto">
          <a:xfrm>
            <a:off x="7239000" y="533400"/>
            <a:ext cx="22098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 Box 14"/>
          <p:cNvSpPr txBox="1">
            <a:spLocks noChangeArrowheads="1"/>
          </p:cNvSpPr>
          <p:nvPr/>
        </p:nvSpPr>
        <p:spPr bwMode="auto">
          <a:xfrm>
            <a:off x="1524001" y="50800"/>
            <a:ext cx="822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a:t>NICOTINAMIDE ADENINE DINUCLEOTIDE PHOSPHATE</a:t>
            </a:r>
          </a:p>
        </p:txBody>
      </p:sp>
    </p:spTree>
    <p:custDataLst>
      <p:tags r:id="rId1"/>
    </p:custDataLst>
    <p:extLst>
      <p:ext uri="{BB962C8B-B14F-4D97-AF65-F5344CB8AC3E}">
        <p14:creationId xmlns:p14="http://schemas.microsoft.com/office/powerpoint/2010/main" val="1635919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4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FAD FADH2 equlibri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9" y="1773239"/>
            <a:ext cx="8694737" cy="227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6"/>
          <p:cNvSpPr>
            <a:spLocks noChangeArrowheads="1"/>
          </p:cNvSpPr>
          <p:nvPr/>
        </p:nvSpPr>
        <p:spPr bwMode="auto">
          <a:xfrm>
            <a:off x="3575051" y="188914"/>
            <a:ext cx="5832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b="1"/>
              <a:t>Флавинадениндинуклеотид</a:t>
            </a:r>
          </a:p>
        </p:txBody>
      </p:sp>
      <p:sp>
        <p:nvSpPr>
          <p:cNvPr id="16388" name="Rectangle 7"/>
          <p:cNvSpPr>
            <a:spLocks noChangeArrowheads="1"/>
          </p:cNvSpPr>
          <p:nvPr/>
        </p:nvSpPr>
        <p:spPr bwMode="auto">
          <a:xfrm>
            <a:off x="8472488" y="4003953"/>
            <a:ext cx="968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800" b="1"/>
              <a:t>ФАДH</a:t>
            </a:r>
            <a:r>
              <a:rPr lang="ru-RU" altLang="ru-RU" sz="1800" b="1" baseline="-25000"/>
              <a:t>2</a:t>
            </a:r>
          </a:p>
        </p:txBody>
      </p:sp>
      <p:sp>
        <p:nvSpPr>
          <p:cNvPr id="16389" name="Rectangle 8"/>
          <p:cNvSpPr>
            <a:spLocks noChangeArrowheads="1"/>
          </p:cNvSpPr>
          <p:nvPr/>
        </p:nvSpPr>
        <p:spPr bwMode="auto">
          <a:xfrm>
            <a:off x="3071813" y="4003953"/>
            <a:ext cx="7164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800" b="1"/>
              <a:t>ФАД</a:t>
            </a:r>
            <a:endParaRPr lang="ru-RU" altLang="ru-RU" sz="1800" b="1" baseline="-25000"/>
          </a:p>
        </p:txBody>
      </p:sp>
      <p:sp>
        <p:nvSpPr>
          <p:cNvPr id="16390" name="Rectangle 9"/>
          <p:cNvSpPr>
            <a:spLocks noChangeArrowheads="1"/>
          </p:cNvSpPr>
          <p:nvPr/>
        </p:nvSpPr>
        <p:spPr bwMode="auto">
          <a:xfrm>
            <a:off x="1524000" y="4321176"/>
            <a:ext cx="9144000"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600"/>
              <a:t>Молекула ФАДH2 является переносчиком энергии и восстановленный </a:t>
            </a:r>
            <a:r>
              <a:rPr lang="ru-RU" altLang="ru-RU" sz="1600" i="1"/>
              <a:t>кофермент</a:t>
            </a:r>
            <a:r>
              <a:rPr lang="ru-RU" altLang="ru-RU" sz="1600"/>
              <a:t> может быть использован как субстрат в реакции окислительного фосфорилирования в митохондрии. Молекула ФАДH</a:t>
            </a:r>
            <a:r>
              <a:rPr lang="ru-RU" altLang="ru-RU" sz="1600" baseline="-25000"/>
              <a:t>2</a:t>
            </a:r>
            <a:r>
              <a:rPr lang="ru-RU" altLang="ru-RU" sz="1600"/>
              <a:t> окисляется в ФАД, при этом выделяется энергия, эквивалентная (запасаемая в форме) двум молям ATФ. Основной источник восстановленного ФАД у эукариот — </a:t>
            </a:r>
            <a:r>
              <a:rPr lang="ru-RU" altLang="ru-RU" sz="1600" i="1"/>
              <a:t>цикл Кребса</a:t>
            </a:r>
            <a:r>
              <a:rPr lang="ru-RU" altLang="ru-RU" sz="1600"/>
              <a:t> и </a:t>
            </a:r>
            <a:r>
              <a:rPr lang="ru-RU" altLang="ru-RU" sz="1600" i="1"/>
              <a:t>β-окисление</a:t>
            </a:r>
            <a:r>
              <a:rPr lang="ru-RU" altLang="ru-RU" sz="1600"/>
              <a:t> жирных кислот. В цикле Кребса ФАД является простетической группой фермента сукцинатдегидрогеназы, которая окисляет </a:t>
            </a:r>
            <a:r>
              <a:rPr lang="ru-RU" altLang="ru-RU" sz="1600" i="1"/>
              <a:t>сукцинат</a:t>
            </a:r>
            <a:r>
              <a:rPr lang="ru-RU" altLang="ru-RU" sz="1600"/>
              <a:t> до </a:t>
            </a:r>
            <a:r>
              <a:rPr lang="ru-RU" altLang="ru-RU" sz="1600" i="1"/>
              <a:t>фумарата</a:t>
            </a:r>
            <a:r>
              <a:rPr lang="ru-RU" altLang="ru-RU" sz="1600"/>
              <a:t>, в бета-окислении липидов ФАД является коферментом ацил-КоА-дегидрогеназ. ФАД образуется из рибофлавина, многие оксидоредуктазы, называемые флавопротеинами, для своей работы используют ФАД как простетическую группу в реакциях переноса электронов.</a:t>
            </a:r>
          </a:p>
        </p:txBody>
      </p:sp>
      <p:pic>
        <p:nvPicPr>
          <p:cNvPr id="16391" name="Picture 11" descr="Flavin_adenine_dinucleoti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3389" y="60326"/>
            <a:ext cx="24479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955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951" y="1484313"/>
            <a:ext cx="6080125" cy="30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435" name="Object 4"/>
          <p:cNvGraphicFramePr>
            <a:graphicFrameLocks noChangeAspect="1"/>
          </p:cNvGraphicFramePr>
          <p:nvPr/>
        </p:nvGraphicFramePr>
        <p:xfrm>
          <a:off x="4008439" y="115889"/>
          <a:ext cx="6561137" cy="2689225"/>
        </p:xfrm>
        <a:graphic>
          <a:graphicData uri="http://schemas.openxmlformats.org/presentationml/2006/ole">
            <mc:AlternateContent xmlns:mc="http://schemas.openxmlformats.org/markup-compatibility/2006">
              <mc:Choice xmlns:v="urn:schemas-microsoft-com:vml" Requires="v">
                <p:oleObj spid="_x0000_s6149" r:id="rId5" imgW="2380291" imgH="975279" progId="">
                  <p:embed/>
                </p:oleObj>
              </mc:Choice>
              <mc:Fallback>
                <p:oleObj r:id="rId5" imgW="2380291" imgH="975279" progId="">
                  <p:embed/>
                  <p:pic>
                    <p:nvPicPr>
                      <p:cNvPr id="1843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439" y="115889"/>
                        <a:ext cx="6561137"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436"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2426" y="3789364"/>
            <a:ext cx="4767263" cy="261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7" name="Rectangle 6"/>
          <p:cNvSpPr>
            <a:spLocks noChangeArrowheads="1"/>
          </p:cNvSpPr>
          <p:nvPr/>
        </p:nvSpPr>
        <p:spPr bwMode="auto">
          <a:xfrm>
            <a:off x="3775076" y="6305550"/>
            <a:ext cx="6424613"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166000"/>
              </a:lnSpc>
              <a:spcBef>
                <a:spcPct val="0"/>
              </a:spcBef>
              <a:buFontTx/>
              <a:buNone/>
            </a:pPr>
            <a:r>
              <a:rPr lang="ru-RU" altLang="ru-RU" sz="1800"/>
              <a:t>pyruvate + CoA + NAD</a:t>
            </a:r>
            <a:r>
              <a:rPr lang="ru-RU" altLang="ru-RU" sz="1800" baseline="30000"/>
              <a:t>+</a:t>
            </a:r>
            <a:r>
              <a:rPr lang="ru-RU" altLang="ru-RU" sz="1800"/>
              <a:t> ----&gt; acetyl-CoA + CO</a:t>
            </a:r>
            <a:r>
              <a:rPr lang="ru-RU" altLang="ru-RU" sz="1800" baseline="-25000"/>
              <a:t>2</a:t>
            </a:r>
            <a:r>
              <a:rPr lang="ru-RU" altLang="ru-RU" sz="1800"/>
              <a:t> + NADH + H</a:t>
            </a:r>
            <a:r>
              <a:rPr lang="ru-RU" altLang="ru-RU" sz="1800" baseline="30000"/>
              <a:t>+</a:t>
            </a:r>
          </a:p>
        </p:txBody>
      </p:sp>
    </p:spTree>
    <p:extLst>
      <p:ext uri="{BB962C8B-B14F-4D97-AF65-F5344CB8AC3E}">
        <p14:creationId xmlns:p14="http://schemas.microsoft.com/office/powerpoint/2010/main" val="1689768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Прямоугольник 1"/>
          <p:cNvSpPr>
            <a:spLocks noChangeArrowheads="1"/>
          </p:cNvSpPr>
          <p:nvPr/>
        </p:nvSpPr>
        <p:spPr bwMode="auto">
          <a:xfrm>
            <a:off x="2063751" y="115888"/>
            <a:ext cx="8208963"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600" b="1"/>
              <a:t>Ацетилкофермент А</a:t>
            </a:r>
            <a:r>
              <a:rPr lang="ru-RU" altLang="ru-RU" sz="1600"/>
              <a:t>, </a:t>
            </a:r>
            <a:r>
              <a:rPr lang="ru-RU" altLang="ru-RU" sz="1600" b="1"/>
              <a:t>ацетил-коэнзим А</a:t>
            </a:r>
            <a:r>
              <a:rPr lang="ru-RU" altLang="ru-RU" sz="1600"/>
              <a:t>, сокращённо </a:t>
            </a:r>
            <a:r>
              <a:rPr lang="ru-RU" altLang="ru-RU" sz="1600" b="1"/>
              <a:t>ацетил-КоА</a:t>
            </a:r>
            <a:r>
              <a:rPr lang="ru-RU" altLang="ru-RU" sz="1600"/>
              <a:t> — важное для обмена веществ соединение, используемое во многих биохимических реакциях. Его главная функция — доставлять атомы </a:t>
            </a:r>
          </a:p>
          <a:p>
            <a:pPr algn="just" eaLnBrk="1" hangingPunct="1">
              <a:spcBef>
                <a:spcPct val="0"/>
              </a:spcBef>
              <a:buFontTx/>
              <a:buNone/>
            </a:pPr>
            <a:endParaRPr lang="ru-RU" altLang="ru-RU" sz="1600"/>
          </a:p>
          <a:p>
            <a:pPr algn="just" eaLnBrk="1" hangingPunct="1">
              <a:spcBef>
                <a:spcPct val="0"/>
              </a:spcBef>
              <a:buFontTx/>
              <a:buNone/>
            </a:pPr>
            <a:r>
              <a:rPr lang="ru-RU" altLang="ru-RU" sz="1600"/>
              <a:t>углерода с ацетил-группой              в цикл трикарбоновых кислот, чтобы те </a:t>
            </a:r>
          </a:p>
          <a:p>
            <a:pPr algn="just" eaLnBrk="1" hangingPunct="1">
              <a:spcBef>
                <a:spcPct val="0"/>
              </a:spcBef>
              <a:buFontTx/>
              <a:buNone/>
            </a:pPr>
            <a:endParaRPr lang="ru-RU" altLang="ru-RU" sz="1600"/>
          </a:p>
          <a:p>
            <a:pPr algn="just" eaLnBrk="1" hangingPunct="1">
              <a:spcBef>
                <a:spcPct val="0"/>
              </a:spcBef>
              <a:buFontTx/>
              <a:buNone/>
            </a:pPr>
            <a:r>
              <a:rPr lang="ru-RU" altLang="ru-RU" sz="1600"/>
              <a:t>были окислены с выделением энергии. По своей химической структуре </a:t>
            </a:r>
          </a:p>
          <a:p>
            <a:pPr algn="just" eaLnBrk="1" hangingPunct="1">
              <a:spcBef>
                <a:spcPct val="0"/>
              </a:spcBef>
              <a:buFontTx/>
              <a:buNone/>
            </a:pPr>
            <a:endParaRPr lang="ru-RU" altLang="ru-RU" sz="1600"/>
          </a:p>
          <a:p>
            <a:pPr algn="just" eaLnBrk="1" hangingPunct="1">
              <a:spcBef>
                <a:spcPct val="0"/>
              </a:spcBef>
              <a:buFontTx/>
              <a:buNone/>
            </a:pPr>
            <a:r>
              <a:rPr lang="ru-RU" altLang="ru-RU" sz="1600"/>
              <a:t>ацетил-КоА — тиоэфир между коферментом А (тиолом)       и         уксусной кислотой (</a:t>
            </a:r>
            <a:r>
              <a:rPr lang="en-US" altLang="ru-RU" sz="1600"/>
              <a:t>CH</a:t>
            </a:r>
            <a:r>
              <a:rPr lang="en-US" altLang="ru-RU" sz="1600" baseline="-25000"/>
              <a:t>3</a:t>
            </a:r>
            <a:r>
              <a:rPr lang="en-US" altLang="ru-RU" sz="1600"/>
              <a:t>COOH</a:t>
            </a:r>
            <a:r>
              <a:rPr lang="ru-RU" altLang="ru-RU" sz="1600"/>
              <a:t> - носителем ацильной группы). Ацетил-КоА образуется во время второго шага кислородного клеточного дыхания, декарбоксилирования пирувата, который происходит в матриксе митохондрии. Ацетил-КоА затем поступает в цикл трикарбоновых кислот. </a:t>
            </a:r>
          </a:p>
          <a:p>
            <a:pPr algn="just" eaLnBrk="1" hangingPunct="1">
              <a:spcBef>
                <a:spcPct val="0"/>
              </a:spcBef>
              <a:buFontTx/>
              <a:buNone/>
            </a:pPr>
            <a:endParaRPr lang="ru-RU" altLang="ru-RU" sz="1600"/>
          </a:p>
          <a:p>
            <a:pPr algn="just" eaLnBrk="1" hangingPunct="1">
              <a:spcBef>
                <a:spcPct val="0"/>
              </a:spcBef>
              <a:buFontTx/>
              <a:buNone/>
            </a:pPr>
            <a:endParaRPr lang="ru-RU" altLang="ru-RU" sz="1600"/>
          </a:p>
          <a:p>
            <a:pPr algn="just" eaLnBrk="1" hangingPunct="1">
              <a:spcBef>
                <a:spcPct val="0"/>
              </a:spcBef>
              <a:buFontTx/>
              <a:buNone/>
            </a:pPr>
            <a:endParaRPr lang="ru-RU" altLang="ru-RU" sz="1600"/>
          </a:p>
          <a:p>
            <a:pPr algn="just" eaLnBrk="1" hangingPunct="1">
              <a:spcBef>
                <a:spcPct val="0"/>
              </a:spcBef>
              <a:buFontTx/>
              <a:buNone/>
            </a:pPr>
            <a:endParaRPr lang="ru-RU" altLang="ru-RU" sz="1600"/>
          </a:p>
          <a:p>
            <a:pPr algn="just" eaLnBrk="1" hangingPunct="1">
              <a:spcBef>
                <a:spcPct val="0"/>
              </a:spcBef>
              <a:buFontTx/>
              <a:buNone/>
            </a:pPr>
            <a:endParaRPr lang="ru-RU" altLang="ru-RU" sz="1600"/>
          </a:p>
          <a:p>
            <a:pPr algn="just" eaLnBrk="1" hangingPunct="1">
              <a:spcBef>
                <a:spcPct val="0"/>
              </a:spcBef>
              <a:buFontTx/>
              <a:buNone/>
            </a:pPr>
            <a:r>
              <a:rPr lang="ru-RU" altLang="ru-RU" sz="1600"/>
              <a:t>Ацетил-КоА — важный компонент биологического синтеза нейротрансмиттера ацетилхолина. Холин, в соединении с ацетил-КоА, катализируется ферментом холин-ацетилтрансферазой, чтобы образовать ацетилхолин и коэнзим А. </a:t>
            </a:r>
          </a:p>
        </p:txBody>
      </p:sp>
      <p:pic>
        <p:nvPicPr>
          <p:cNvPr id="20483" name="Рисунок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6138" y="836614"/>
            <a:ext cx="88741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Рисунок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4426" y="1885951"/>
            <a:ext cx="65881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Рисунок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2539" y="1858963"/>
            <a:ext cx="5921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Рисунок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187700"/>
            <a:ext cx="3779838"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Рисунок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00839" y="5229226"/>
            <a:ext cx="35194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Прямоугольник 7"/>
          <p:cNvSpPr>
            <a:spLocks noChangeArrowheads="1"/>
          </p:cNvSpPr>
          <p:nvPr/>
        </p:nvSpPr>
        <p:spPr bwMode="auto">
          <a:xfrm>
            <a:off x="9767888" y="5897564"/>
            <a:ext cx="588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400"/>
              <a:t>АМФ</a:t>
            </a:r>
          </a:p>
        </p:txBody>
      </p:sp>
      <p:sp>
        <p:nvSpPr>
          <p:cNvPr id="20489" name="Прямоугольник 8"/>
          <p:cNvSpPr>
            <a:spLocks noChangeArrowheads="1"/>
          </p:cNvSpPr>
          <p:nvPr/>
        </p:nvSpPr>
        <p:spPr bwMode="auto">
          <a:xfrm>
            <a:off x="2046289" y="5440364"/>
            <a:ext cx="1500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400"/>
              <a:t>2 - пирофосфат</a:t>
            </a:r>
          </a:p>
        </p:txBody>
      </p:sp>
      <p:sp>
        <p:nvSpPr>
          <p:cNvPr id="20490" name="Прямоугольник 9"/>
          <p:cNvSpPr>
            <a:spLocks noChangeArrowheads="1"/>
          </p:cNvSpPr>
          <p:nvPr/>
        </p:nvSpPr>
        <p:spPr bwMode="auto">
          <a:xfrm>
            <a:off x="2014539" y="5783264"/>
            <a:ext cx="20081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400"/>
              <a:t>3 - пантоевая кислота</a:t>
            </a:r>
          </a:p>
        </p:txBody>
      </p:sp>
      <p:sp>
        <p:nvSpPr>
          <p:cNvPr id="20491" name="Прямоугольник 10"/>
          <p:cNvSpPr>
            <a:spLocks noChangeArrowheads="1"/>
          </p:cNvSpPr>
          <p:nvPr/>
        </p:nvSpPr>
        <p:spPr bwMode="auto">
          <a:xfrm>
            <a:off x="2014538" y="6086476"/>
            <a:ext cx="1206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400"/>
              <a:t>4 - </a:t>
            </a:r>
            <a:r>
              <a:rPr lang="el-GR" altLang="ru-RU" sz="1400"/>
              <a:t>β-</a:t>
            </a:r>
            <a:r>
              <a:rPr lang="ru-RU" altLang="ru-RU" sz="1400"/>
              <a:t>аланин</a:t>
            </a:r>
          </a:p>
        </p:txBody>
      </p:sp>
      <p:sp>
        <p:nvSpPr>
          <p:cNvPr id="20492" name="Прямоугольник 11"/>
          <p:cNvSpPr>
            <a:spLocks noChangeArrowheads="1"/>
          </p:cNvSpPr>
          <p:nvPr/>
        </p:nvSpPr>
        <p:spPr bwMode="auto">
          <a:xfrm>
            <a:off x="4343400" y="5948364"/>
            <a:ext cx="2286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400"/>
              <a:t>Пантотеновая кислота —</a:t>
            </a:r>
          </a:p>
          <a:p>
            <a:pPr eaLnBrk="1" hangingPunct="1">
              <a:spcBef>
                <a:spcPct val="0"/>
              </a:spcBef>
              <a:buFontTx/>
              <a:buNone/>
            </a:pPr>
            <a:r>
              <a:rPr lang="ru-RU" altLang="ru-RU" sz="1400"/>
              <a:t>витамин </a:t>
            </a:r>
            <a:r>
              <a:rPr lang="en-US" altLang="ru-RU" sz="1400"/>
              <a:t>B</a:t>
            </a:r>
            <a:r>
              <a:rPr lang="en-US" altLang="ru-RU" sz="1400" baseline="-25000"/>
              <a:t>5</a:t>
            </a:r>
            <a:endParaRPr lang="ru-RU" altLang="ru-RU" sz="1400"/>
          </a:p>
        </p:txBody>
      </p:sp>
      <p:sp>
        <p:nvSpPr>
          <p:cNvPr id="13" name="Правая фигурная скобка 12"/>
          <p:cNvSpPr/>
          <p:nvPr/>
        </p:nvSpPr>
        <p:spPr>
          <a:xfrm>
            <a:off x="4022725" y="5843588"/>
            <a:ext cx="184150" cy="615950"/>
          </a:xfrm>
          <a:prstGeom prst="rightBrac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ru-RU"/>
          </a:p>
        </p:txBody>
      </p:sp>
      <p:sp>
        <p:nvSpPr>
          <p:cNvPr id="20494" name="Прямоугольник 13"/>
          <p:cNvSpPr>
            <a:spLocks noChangeArrowheads="1"/>
          </p:cNvSpPr>
          <p:nvPr/>
        </p:nvSpPr>
        <p:spPr bwMode="auto">
          <a:xfrm>
            <a:off x="2016125" y="6454776"/>
            <a:ext cx="2374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400"/>
              <a:t>5 - </a:t>
            </a:r>
            <a:r>
              <a:rPr lang="el-GR" altLang="ru-RU" sz="1400"/>
              <a:t>β-</a:t>
            </a:r>
            <a:r>
              <a:rPr lang="ru-RU" altLang="ru-RU" sz="1400"/>
              <a:t>меркаптоэтаноламин</a:t>
            </a:r>
          </a:p>
        </p:txBody>
      </p:sp>
    </p:spTree>
    <p:extLst>
      <p:ext uri="{BB962C8B-B14F-4D97-AF65-F5344CB8AC3E}">
        <p14:creationId xmlns:p14="http://schemas.microsoft.com/office/powerpoint/2010/main" val="3858637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1524000" y="620713"/>
            <a:ext cx="9144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600"/>
              <a:t>В митохондриях локализованы следующие метаболические процессы: превращение пирувата в ацетил-КоА, катализируемое пируватдегидрогеназным комплексом: </a:t>
            </a:r>
            <a:r>
              <a:rPr lang="ru-RU" altLang="ru-RU" sz="1600" b="1"/>
              <a:t>цитратный цикл; дыхательная цепь</a:t>
            </a:r>
            <a:r>
              <a:rPr lang="ru-RU" altLang="ru-RU" sz="1600"/>
              <a:t>, сопряженная с </a:t>
            </a:r>
            <a:r>
              <a:rPr lang="ru-RU" altLang="ru-RU" sz="1600" b="1"/>
              <a:t>синтезом АТФ</a:t>
            </a:r>
            <a:r>
              <a:rPr lang="ru-RU" altLang="ru-RU" sz="1600"/>
              <a:t> (сочетание этих процессов носит название «</a:t>
            </a:r>
            <a:r>
              <a:rPr lang="ru-RU" altLang="ru-RU" sz="1600" i="1"/>
              <a:t>окислительное фосфорилирование</a:t>
            </a:r>
            <a:r>
              <a:rPr lang="ru-RU" altLang="ru-RU" sz="1600"/>
              <a:t>»); расщепление жирных кислот путем </a:t>
            </a:r>
            <a:r>
              <a:rPr lang="ru-RU" altLang="ru-RU" sz="1600" b="1"/>
              <a:t>β-окисления</a:t>
            </a:r>
            <a:r>
              <a:rPr lang="ru-RU" altLang="ru-RU" sz="1600"/>
              <a:t> и частично </a:t>
            </a:r>
            <a:r>
              <a:rPr lang="ru-RU" altLang="ru-RU" sz="1600" b="1"/>
              <a:t>цикл мочевины</a:t>
            </a:r>
            <a:r>
              <a:rPr lang="ru-RU" altLang="ru-RU" sz="1600"/>
              <a:t>. Митохондрии также поставляют клетке продукты промежуточного метаболизма и действуют наряду с ЭР как </a:t>
            </a:r>
            <a:r>
              <a:rPr lang="ru-RU" altLang="ru-RU" sz="1600" b="1"/>
              <a:t>депо ионов кальция</a:t>
            </a:r>
            <a:r>
              <a:rPr lang="ru-RU" altLang="ru-RU" sz="1600"/>
              <a:t>, которое с помощью ионных насосов поддерживает концентрацию Са</a:t>
            </a:r>
            <a:r>
              <a:rPr lang="ru-RU" altLang="ru-RU" sz="1600" baseline="30000"/>
              <a:t>2+</a:t>
            </a:r>
            <a:r>
              <a:rPr lang="ru-RU" altLang="ru-RU" sz="1600"/>
              <a:t> в цитоплазме на постоянном низком уровне (ниже 1 мкмоль/л).</a:t>
            </a:r>
            <a:br>
              <a:rPr lang="ru-RU" altLang="ru-RU" sz="1600"/>
            </a:br>
            <a:r>
              <a:rPr lang="ru-RU" altLang="ru-RU" sz="1600"/>
              <a:t>Главной функцией митохондрий является </a:t>
            </a:r>
            <a:r>
              <a:rPr lang="ru-RU" altLang="ru-RU" sz="1600" i="1"/>
              <a:t>захват богатых энергией субстратов</a:t>
            </a:r>
            <a:r>
              <a:rPr lang="ru-RU" altLang="ru-RU" sz="1600"/>
              <a:t> (жирные кислоты, пируват, углеродный скелет аминокислот) из цитоплазмы и их окислительное расщепление с образованием СО</a:t>
            </a:r>
            <a:r>
              <a:rPr lang="ru-RU" altLang="ru-RU" sz="1600" baseline="-25000"/>
              <a:t>2</a:t>
            </a:r>
            <a:r>
              <a:rPr lang="ru-RU" altLang="ru-RU" sz="1600"/>
              <a:t> и Н</a:t>
            </a:r>
            <a:r>
              <a:rPr lang="ru-RU" altLang="ru-RU" sz="1600" baseline="-25000"/>
              <a:t>2</a:t>
            </a:r>
            <a:r>
              <a:rPr lang="ru-RU" altLang="ru-RU" sz="1600"/>
              <a:t>О, сопряженное с синтезом АТФ.</a:t>
            </a:r>
            <a:br>
              <a:rPr lang="ru-RU" altLang="ru-RU" sz="1600"/>
            </a:br>
            <a:r>
              <a:rPr lang="ru-RU" altLang="ru-RU" sz="1600"/>
              <a:t>Реакции </a:t>
            </a:r>
            <a:r>
              <a:rPr lang="ru-RU" altLang="ru-RU" sz="1600" b="1"/>
              <a:t>цитратного цикла</a:t>
            </a:r>
            <a:r>
              <a:rPr lang="ru-RU" altLang="ru-RU" sz="1600"/>
              <a:t> приводят к полному окислению углеродсодержащих соединений (СО</a:t>
            </a:r>
            <a:r>
              <a:rPr lang="ru-RU" altLang="ru-RU" sz="1600" baseline="-25000"/>
              <a:t>2</a:t>
            </a:r>
            <a:r>
              <a:rPr lang="ru-RU" altLang="ru-RU" sz="1600"/>
              <a:t>) и образованию восстановительных эквивалентов, главным образом в виде восстановленных коферментов. Большинство этих процессов протекают в матриксе. </a:t>
            </a:r>
            <a:r>
              <a:rPr lang="ru-RU" altLang="ru-RU" sz="1600" b="1"/>
              <a:t>Ферменты дыхательной цепи</a:t>
            </a:r>
            <a:r>
              <a:rPr lang="ru-RU" altLang="ru-RU" sz="1600"/>
              <a:t>, которые реокисляют восстановленные коферменты, локализованы во внутренней мембране митохондрий. В качестве доноров электронов для восстановления кислорода и образования воды используются НАДН и связанный с ферментом ФАДН</a:t>
            </a:r>
            <a:r>
              <a:rPr lang="ru-RU" altLang="ru-RU" sz="1600" baseline="-25000"/>
              <a:t>2</a:t>
            </a:r>
            <a:r>
              <a:rPr lang="ru-RU" altLang="ru-RU" sz="1600"/>
              <a:t>. Эта высоко экзергоническая реакция является многоступенчатой и сопряжена с переносом протонов (Н+) через внутреннюю мембрану из матрикса в межмембранное пространство. В результате на внутренней мембране создается </a:t>
            </a:r>
            <a:r>
              <a:rPr lang="ru-RU" altLang="ru-RU" sz="1600" b="1"/>
              <a:t>электрохимический градиент</a:t>
            </a:r>
            <a:r>
              <a:rPr lang="ru-RU" altLang="ru-RU" sz="1600"/>
              <a:t>. В митохондриях электрохимический градиент используется для синтеза АТФ из АДФ (ADP) и неорганического фосфата (Рi) при катализе </a:t>
            </a:r>
            <a:r>
              <a:rPr lang="ru-RU" altLang="ru-RU" sz="1600" i="1"/>
              <a:t>АТФ-синтазой</a:t>
            </a:r>
            <a:r>
              <a:rPr lang="ru-RU" altLang="ru-RU" sz="1600"/>
              <a:t>. Электрохимический градиент является также движущей силой ряда транспортных систем.</a:t>
            </a:r>
          </a:p>
        </p:txBody>
      </p:sp>
    </p:spTree>
    <p:extLst>
      <p:ext uri="{BB962C8B-B14F-4D97-AF65-F5344CB8AC3E}">
        <p14:creationId xmlns:p14="http://schemas.microsoft.com/office/powerpoint/2010/main" val="10148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4"/>
          <p:cNvGraphicFramePr>
            <a:graphicFrameLocks noChangeAspect="1"/>
          </p:cNvGraphicFramePr>
          <p:nvPr/>
        </p:nvGraphicFramePr>
        <p:xfrm>
          <a:off x="3000375" y="766764"/>
          <a:ext cx="6337300" cy="5627687"/>
        </p:xfrm>
        <a:graphic>
          <a:graphicData uri="http://schemas.openxmlformats.org/presentationml/2006/ole">
            <mc:AlternateContent xmlns:mc="http://schemas.openxmlformats.org/markup-compatibility/2006">
              <mc:Choice xmlns:v="urn:schemas-microsoft-com:vml" Requires="v">
                <p:oleObj spid="_x0000_s7173" r:id="rId4" imgW="1828804" imgH="1624312" progId="">
                  <p:embed/>
                </p:oleObj>
              </mc:Choice>
              <mc:Fallback>
                <p:oleObj r:id="rId4" imgW="1828804" imgH="1624312" progId="">
                  <p:embed/>
                  <p:pic>
                    <p:nvPicPr>
                      <p:cNvPr id="2355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75" y="766764"/>
                        <a:ext cx="6337300" cy="562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5" name="Rectangle 6"/>
          <p:cNvSpPr>
            <a:spLocks noChangeArrowheads="1"/>
          </p:cNvSpPr>
          <p:nvPr/>
        </p:nvSpPr>
        <p:spPr bwMode="auto">
          <a:xfrm>
            <a:off x="4079876" y="3211791"/>
            <a:ext cx="16171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800" b="1" i="1"/>
              <a:t>цикл Кре́бса</a:t>
            </a:r>
          </a:p>
        </p:txBody>
      </p:sp>
    </p:spTree>
    <p:extLst>
      <p:ext uri="{BB962C8B-B14F-4D97-AF65-F5344CB8AC3E}">
        <p14:creationId xmlns:p14="http://schemas.microsoft.com/office/powerpoint/2010/main" val="1196709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188913"/>
            <a:ext cx="8107363" cy="645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43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Прямоугольник 7"/>
          <p:cNvSpPr>
            <a:spLocks noChangeArrowheads="1"/>
          </p:cNvSpPr>
          <p:nvPr/>
        </p:nvSpPr>
        <p:spPr bwMode="auto">
          <a:xfrm>
            <a:off x="190500" y="4305300"/>
            <a:ext cx="116586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latin typeface="Times New Roman" panose="02020603050405020304" pitchFamily="18" charset="0"/>
                <a:cs typeface="Times New Roman" panose="02020603050405020304" pitchFamily="18" charset="0"/>
              </a:rPr>
              <a:t>Механизм укладки белка с участием </a:t>
            </a:r>
            <a:r>
              <a:rPr lang="en-US" altLang="ru-RU" sz="1800">
                <a:latin typeface="Times New Roman" panose="02020603050405020304" pitchFamily="18" charset="0"/>
                <a:cs typeface="Times New Roman" panose="02020603050405020304" pitchFamily="18" charset="0"/>
              </a:rPr>
              <a:t>HSP90</a:t>
            </a:r>
            <a:r>
              <a:rPr lang="en-US" altLang="ru-RU" sz="1800">
                <a:solidFill>
                  <a:srgbClr val="000000"/>
                </a:solidFill>
                <a:latin typeface="Times New Roman" panose="02020603050405020304" pitchFamily="18" charset="0"/>
                <a:cs typeface="Times New Roman" panose="02020603050405020304" pitchFamily="18" charset="0"/>
              </a:rPr>
              <a:t>. (</a:t>
            </a:r>
            <a:r>
              <a:rPr lang="en-US" altLang="ru-RU" sz="1800" b="1">
                <a:solidFill>
                  <a:srgbClr val="000000"/>
                </a:solidFill>
                <a:latin typeface="Times New Roman" panose="02020603050405020304" pitchFamily="18" charset="0"/>
                <a:cs typeface="Times New Roman" panose="02020603050405020304" pitchFamily="18" charset="0"/>
              </a:rPr>
              <a:t>I</a:t>
            </a:r>
            <a:r>
              <a:rPr lang="en-US" altLang="ru-RU" sz="1800">
                <a:solidFill>
                  <a:srgbClr val="000000"/>
                </a:solidFill>
                <a:latin typeface="Times New Roman" panose="02020603050405020304" pitchFamily="18" charset="0"/>
                <a:cs typeface="Times New Roman" panose="02020603050405020304" pitchFamily="18" charset="0"/>
              </a:rPr>
              <a:t>) Hsp70/Hsp40/ADP </a:t>
            </a:r>
            <a:r>
              <a:rPr lang="ru-RU" altLang="ru-RU" sz="1800">
                <a:latin typeface="Times New Roman" panose="02020603050405020304" pitchFamily="18" charset="0"/>
                <a:cs typeface="Times New Roman" panose="02020603050405020304" pitchFamily="18" charset="0"/>
              </a:rPr>
              <a:t> защищает от потенциальной агрегации</a:t>
            </a:r>
            <a:r>
              <a:rPr lang="en-US" altLang="ru-RU" sz="1800">
                <a:solidFill>
                  <a:srgbClr val="000000"/>
                </a:solidFill>
                <a:latin typeface="Times New Roman" panose="02020603050405020304" pitchFamily="18" charset="0"/>
                <a:cs typeface="Arial" panose="020B0604020202020204" pitchFamily="34" charset="0"/>
              </a:rPr>
              <a:t>; (</a:t>
            </a:r>
            <a:r>
              <a:rPr lang="en-US" altLang="ru-RU" sz="1800" b="1">
                <a:solidFill>
                  <a:srgbClr val="000000"/>
                </a:solidFill>
                <a:latin typeface="Times New Roman" panose="02020603050405020304" pitchFamily="18" charset="0"/>
                <a:cs typeface="Arial" panose="020B0604020202020204" pitchFamily="34" charset="0"/>
              </a:rPr>
              <a:t>II</a:t>
            </a:r>
            <a:r>
              <a:rPr lang="en-US" altLang="ru-RU" sz="1800">
                <a:solidFill>
                  <a:srgbClr val="000000"/>
                </a:solidFill>
                <a:latin typeface="Times New Roman" panose="02020603050405020304" pitchFamily="18" charset="0"/>
                <a:cs typeface="Arial" panose="020B0604020202020204" pitchFamily="34" charset="0"/>
              </a:rPr>
              <a:t>) HIP</a:t>
            </a:r>
            <a:r>
              <a:rPr lang="ru-RU" altLang="ru-RU" sz="1800">
                <a:solidFill>
                  <a:srgbClr val="000000"/>
                </a:solidFill>
                <a:latin typeface="Times New Roman" panose="02020603050405020304" pitchFamily="18" charset="0"/>
                <a:cs typeface="Arial" panose="020B0604020202020204" pitchFamily="34" charset="0"/>
              </a:rPr>
              <a:t> - </a:t>
            </a:r>
            <a:r>
              <a:rPr lang="en-US" altLang="ru-RU" sz="1800">
                <a:solidFill>
                  <a:srgbClr val="000000"/>
                </a:solidFill>
                <a:latin typeface="Times New Roman" panose="02020603050405020304" pitchFamily="18" charset="0"/>
                <a:cs typeface="Arial" panose="020B0604020202020204" pitchFamily="34" charset="0"/>
              </a:rPr>
              <a:t>Hsp70-interacting protein; (</a:t>
            </a:r>
            <a:r>
              <a:rPr lang="en-US" altLang="ru-RU" sz="1800" b="1">
                <a:solidFill>
                  <a:srgbClr val="000000"/>
                </a:solidFill>
                <a:latin typeface="Times New Roman" panose="02020603050405020304" pitchFamily="18" charset="0"/>
                <a:cs typeface="Arial" panose="020B0604020202020204" pitchFamily="34" charset="0"/>
              </a:rPr>
              <a:t>III</a:t>
            </a:r>
            <a:r>
              <a:rPr lang="en-US" altLang="ru-RU" sz="1800">
                <a:solidFill>
                  <a:srgbClr val="000000"/>
                </a:solidFill>
                <a:latin typeface="Times New Roman" panose="02020603050405020304" pitchFamily="18" charset="0"/>
                <a:cs typeface="Arial" panose="020B0604020202020204" pitchFamily="34" charset="0"/>
              </a:rPr>
              <a:t>) HSP90 </a:t>
            </a:r>
            <a:r>
              <a:rPr lang="ru-RU" altLang="ru-RU" sz="1800">
                <a:solidFill>
                  <a:srgbClr val="000000"/>
                </a:solidFill>
                <a:latin typeface="Times New Roman" panose="02020603050405020304" pitchFamily="18" charset="0"/>
                <a:cs typeface="Arial" panose="020B0604020202020204" pitchFamily="34" charset="0"/>
              </a:rPr>
              <a:t>связывается с этим комплексом для начала работы</a:t>
            </a:r>
            <a:r>
              <a:rPr lang="en-US" altLang="ru-RU" sz="1800">
                <a:solidFill>
                  <a:srgbClr val="000000"/>
                </a:solidFill>
                <a:latin typeface="Times New Roman" panose="02020603050405020304" pitchFamily="18" charset="0"/>
                <a:cs typeface="Arial" panose="020B0604020202020204" pitchFamily="34" charset="0"/>
              </a:rPr>
              <a:t>; (</a:t>
            </a:r>
            <a:r>
              <a:rPr lang="en-US" altLang="ru-RU" sz="1800" b="1">
                <a:solidFill>
                  <a:srgbClr val="000000"/>
                </a:solidFill>
                <a:latin typeface="Times New Roman" panose="02020603050405020304" pitchFamily="18" charset="0"/>
                <a:cs typeface="Arial" panose="020B0604020202020204" pitchFamily="34" charset="0"/>
              </a:rPr>
              <a:t>IV</a:t>
            </a:r>
            <a:r>
              <a:rPr lang="en-US" altLang="ru-RU" sz="1800">
                <a:solidFill>
                  <a:srgbClr val="000000"/>
                </a:solidFill>
                <a:latin typeface="Times New Roman" panose="02020603050405020304" pitchFamily="18" charset="0"/>
                <a:cs typeface="Arial" panose="020B0604020202020204" pitchFamily="34" charset="0"/>
              </a:rPr>
              <a:t>) HOP/Sti1</a:t>
            </a:r>
            <a:r>
              <a:rPr lang="ru-RU" altLang="ru-RU" sz="1800">
                <a:solidFill>
                  <a:srgbClr val="000000"/>
                </a:solidFill>
                <a:latin typeface="Times New Roman" panose="02020603050405020304" pitchFamily="18" charset="0"/>
                <a:cs typeface="Arial" panose="020B0604020202020204" pitchFamily="34" charset="0"/>
              </a:rPr>
              <a:t> - </a:t>
            </a:r>
            <a:r>
              <a:rPr lang="en-US" altLang="ru-RU" sz="1800">
                <a:solidFill>
                  <a:srgbClr val="000000"/>
                </a:solidFill>
                <a:latin typeface="Times New Roman" panose="02020603050405020304" pitchFamily="18" charset="0"/>
                <a:cs typeface="Arial" panose="020B0604020202020204" pitchFamily="34" charset="0"/>
              </a:rPr>
              <a:t> Hsp90–Hsp70 organizing protein. </a:t>
            </a:r>
            <a:r>
              <a:rPr lang="ru-RU" altLang="ru-RU" sz="1800">
                <a:solidFill>
                  <a:srgbClr val="000000"/>
                </a:solidFill>
                <a:latin typeface="Times New Roman" panose="02020603050405020304" pitchFamily="18" charset="0"/>
                <a:cs typeface="Arial" panose="020B0604020202020204" pitchFamily="34" charset="0"/>
              </a:rPr>
              <a:t>Дополнительный ко-шаперон</a:t>
            </a:r>
            <a:r>
              <a:rPr lang="en-US" altLang="ru-RU" sz="1800">
                <a:solidFill>
                  <a:srgbClr val="000000"/>
                </a:solidFill>
                <a:latin typeface="Times New Roman" panose="02020603050405020304" pitchFamily="18" charset="0"/>
                <a:cs typeface="Arial" panose="020B0604020202020204" pitchFamily="34" charset="0"/>
              </a:rPr>
              <a:t> Cdc37 (cell-division-cycle 37 homologue) or p50; (</a:t>
            </a:r>
            <a:r>
              <a:rPr lang="en-US" altLang="ru-RU" sz="1800" b="1">
                <a:solidFill>
                  <a:srgbClr val="000000"/>
                </a:solidFill>
                <a:latin typeface="Times New Roman" panose="02020603050405020304" pitchFamily="18" charset="0"/>
                <a:cs typeface="Arial" panose="020B0604020202020204" pitchFamily="34" charset="0"/>
              </a:rPr>
              <a:t>V</a:t>
            </a:r>
            <a:r>
              <a:rPr lang="en-US" altLang="ru-RU" sz="1800">
                <a:solidFill>
                  <a:srgbClr val="000000"/>
                </a:solidFill>
                <a:latin typeface="Times New Roman" panose="02020603050405020304" pitchFamily="18" charset="0"/>
                <a:cs typeface="Arial" panose="020B0604020202020204" pitchFamily="34" charset="0"/>
              </a:rPr>
              <a:t>) Immunophilins like (FKBP51, FKBP52) </a:t>
            </a:r>
            <a:r>
              <a:rPr lang="ru-RU" altLang="ru-RU" sz="1800">
                <a:solidFill>
                  <a:srgbClr val="000000"/>
                </a:solidFill>
                <a:latin typeface="Times New Roman" panose="02020603050405020304" pitchFamily="18" charset="0"/>
                <a:cs typeface="Arial" panose="020B0604020202020204" pitchFamily="34" charset="0"/>
              </a:rPr>
              <a:t>с гомодимером</a:t>
            </a:r>
            <a:r>
              <a:rPr lang="en-US" altLang="ru-RU" sz="1800">
                <a:solidFill>
                  <a:srgbClr val="000000"/>
                </a:solidFill>
                <a:latin typeface="Times New Roman" panose="02020603050405020304" pitchFamily="18" charset="0"/>
                <a:cs typeface="Arial" panose="020B0604020202020204" pitchFamily="34" charset="0"/>
              </a:rPr>
              <a:t> HSP90 </a:t>
            </a:r>
            <a:r>
              <a:rPr lang="ru-RU" altLang="ru-RU" sz="1800">
                <a:solidFill>
                  <a:srgbClr val="000000"/>
                </a:solidFill>
                <a:latin typeface="Times New Roman" panose="02020603050405020304" pitchFamily="18" charset="0"/>
                <a:cs typeface="Arial" panose="020B0604020202020204" pitchFamily="34" charset="0"/>
              </a:rPr>
              <a:t>формируют</a:t>
            </a:r>
            <a:r>
              <a:rPr lang="en-US" altLang="ru-RU" sz="1800">
                <a:solidFill>
                  <a:srgbClr val="000000"/>
                </a:solidFill>
                <a:latin typeface="Times New Roman" panose="02020603050405020304" pitchFamily="18" charset="0"/>
                <a:cs typeface="Arial" panose="020B0604020202020204" pitchFamily="34" charset="0"/>
              </a:rPr>
              <a:t> </a:t>
            </a:r>
            <a:r>
              <a:rPr lang="ru-RU" altLang="ru-RU" sz="1800">
                <a:solidFill>
                  <a:srgbClr val="000000"/>
                </a:solidFill>
                <a:latin typeface="Times New Roman" panose="02020603050405020304" pitchFamily="18" charset="0"/>
                <a:cs typeface="Arial" panose="020B0604020202020204" pitchFamily="34" charset="0"/>
              </a:rPr>
              <a:t>гетеробелковый комплекс, а </a:t>
            </a:r>
            <a:r>
              <a:rPr lang="en-US" altLang="ru-RU" sz="1800">
                <a:solidFill>
                  <a:srgbClr val="000000"/>
                </a:solidFill>
                <a:latin typeface="Times New Roman" panose="02020603050405020304" pitchFamily="18" charset="0"/>
                <a:cs typeface="Arial" panose="020B0604020202020204" pitchFamily="34" charset="0"/>
              </a:rPr>
              <a:t>HSP70, HIP and HOP </a:t>
            </a:r>
            <a:r>
              <a:rPr lang="ru-RU" altLang="ru-RU" sz="1800">
                <a:solidFill>
                  <a:srgbClr val="000000"/>
                </a:solidFill>
                <a:latin typeface="Times New Roman" panose="02020603050405020304" pitchFamily="18" charset="0"/>
                <a:cs typeface="Arial" panose="020B0604020202020204" pitchFamily="34" charset="0"/>
              </a:rPr>
              <a:t>освобождаются</a:t>
            </a:r>
            <a:r>
              <a:rPr lang="en-US" altLang="ru-RU" sz="1800">
                <a:solidFill>
                  <a:srgbClr val="000000"/>
                </a:solidFill>
                <a:latin typeface="Times New Roman" panose="02020603050405020304" pitchFamily="18" charset="0"/>
                <a:cs typeface="Arial" panose="020B0604020202020204" pitchFamily="34" charset="0"/>
              </a:rPr>
              <a:t>; (</a:t>
            </a:r>
            <a:r>
              <a:rPr lang="en-US" altLang="ru-RU" sz="1800" b="1">
                <a:solidFill>
                  <a:srgbClr val="000000"/>
                </a:solidFill>
                <a:latin typeface="Times New Roman" panose="02020603050405020304" pitchFamily="18" charset="0"/>
                <a:cs typeface="Arial" panose="020B0604020202020204" pitchFamily="34" charset="0"/>
              </a:rPr>
              <a:t>VI</a:t>
            </a:r>
            <a:r>
              <a:rPr lang="en-US" altLang="ru-RU" sz="1800">
                <a:solidFill>
                  <a:srgbClr val="000000"/>
                </a:solidFill>
                <a:latin typeface="Times New Roman" panose="02020603050405020304" pitchFamily="18" charset="0"/>
                <a:cs typeface="Arial" panose="020B0604020202020204" pitchFamily="34" charset="0"/>
              </a:rPr>
              <a:t>) </a:t>
            </a:r>
            <a:r>
              <a:rPr lang="ru-RU" altLang="ru-RU" sz="1800">
                <a:solidFill>
                  <a:srgbClr val="000000"/>
                </a:solidFill>
                <a:latin typeface="Times New Roman" panose="02020603050405020304" pitchFamily="18" charset="0"/>
                <a:cs typeface="Arial" panose="020B0604020202020204" pitchFamily="34" charset="0"/>
              </a:rPr>
              <a:t>Связывание </a:t>
            </a:r>
            <a:r>
              <a:rPr lang="en-US" altLang="ru-RU" sz="1800">
                <a:solidFill>
                  <a:srgbClr val="000000"/>
                </a:solidFill>
                <a:latin typeface="Times New Roman" panose="02020603050405020304" pitchFamily="18" charset="0"/>
                <a:cs typeface="Arial" panose="020B0604020202020204" pitchFamily="34" charset="0"/>
              </a:rPr>
              <a:t>ATP </a:t>
            </a:r>
            <a:r>
              <a:rPr lang="ru-RU" altLang="ru-RU" sz="1800">
                <a:solidFill>
                  <a:srgbClr val="000000"/>
                </a:solidFill>
                <a:latin typeface="Times New Roman" panose="02020603050405020304" pitchFamily="18" charset="0"/>
                <a:cs typeface="Arial" panose="020B0604020202020204" pitchFamily="34" charset="0"/>
              </a:rPr>
              <a:t>с</a:t>
            </a:r>
            <a:r>
              <a:rPr lang="en-US" altLang="ru-RU" sz="1800">
                <a:solidFill>
                  <a:srgbClr val="000000"/>
                </a:solidFill>
                <a:latin typeface="Times New Roman" panose="02020603050405020304" pitchFamily="18" charset="0"/>
                <a:cs typeface="Arial" panose="020B0604020202020204" pitchFamily="34" charset="0"/>
              </a:rPr>
              <a:t> HSP90 </a:t>
            </a:r>
            <a:r>
              <a:rPr lang="ru-RU" altLang="ru-RU" sz="1800">
                <a:solidFill>
                  <a:srgbClr val="000000"/>
                </a:solidFill>
                <a:latin typeface="Times New Roman" panose="02020603050405020304" pitchFamily="18" charset="0"/>
                <a:cs typeface="Arial" panose="020B0604020202020204" pitchFamily="34" charset="0"/>
              </a:rPr>
              <a:t>превращает</a:t>
            </a:r>
            <a:r>
              <a:rPr lang="en-US" altLang="ru-RU" sz="1800">
                <a:solidFill>
                  <a:srgbClr val="000000"/>
                </a:solidFill>
                <a:latin typeface="Times New Roman" panose="02020603050405020304" pitchFamily="18" charset="0"/>
                <a:cs typeface="Arial" panose="020B0604020202020204" pitchFamily="34" charset="0"/>
              </a:rPr>
              <a:t> “</a:t>
            </a:r>
            <a:r>
              <a:rPr lang="ru-RU" altLang="ru-RU" sz="1800">
                <a:solidFill>
                  <a:srgbClr val="000000"/>
                </a:solidFill>
                <a:latin typeface="Times New Roman" panose="02020603050405020304" pitchFamily="18" charset="0"/>
                <a:cs typeface="Arial" panose="020B0604020202020204" pitchFamily="34" charset="0"/>
              </a:rPr>
              <a:t>открытое состояние</a:t>
            </a:r>
            <a:r>
              <a:rPr lang="en-US" altLang="ru-RU" sz="1800">
                <a:solidFill>
                  <a:srgbClr val="000000"/>
                </a:solidFill>
                <a:latin typeface="Times New Roman" panose="02020603050405020304" pitchFamily="18" charset="0"/>
                <a:cs typeface="Arial" panose="020B0604020202020204" pitchFamily="34" charset="0"/>
              </a:rPr>
              <a:t>” </a:t>
            </a:r>
            <a:r>
              <a:rPr lang="ru-RU" altLang="ru-RU" sz="1800">
                <a:solidFill>
                  <a:srgbClr val="000000"/>
                </a:solidFill>
                <a:latin typeface="Times New Roman" panose="02020603050405020304" pitchFamily="18" charset="0"/>
                <a:cs typeface="Arial" panose="020B0604020202020204" pitchFamily="34" charset="0"/>
              </a:rPr>
              <a:t>в</a:t>
            </a:r>
            <a:r>
              <a:rPr lang="en-US" altLang="ru-RU" sz="1800">
                <a:solidFill>
                  <a:srgbClr val="000000"/>
                </a:solidFill>
                <a:latin typeface="Times New Roman" panose="02020603050405020304" pitchFamily="18" charset="0"/>
                <a:cs typeface="Arial" panose="020B0604020202020204" pitchFamily="34" charset="0"/>
              </a:rPr>
              <a:t> “</a:t>
            </a:r>
            <a:r>
              <a:rPr lang="ru-RU" altLang="ru-RU" sz="1800">
                <a:solidFill>
                  <a:srgbClr val="000000"/>
                </a:solidFill>
                <a:latin typeface="Times New Roman" panose="02020603050405020304" pitchFamily="18" charset="0"/>
                <a:cs typeface="Arial" panose="020B0604020202020204" pitchFamily="34" charset="0"/>
              </a:rPr>
              <a:t>закрытое</a:t>
            </a:r>
            <a:r>
              <a:rPr lang="en-US" altLang="ru-RU" sz="1800">
                <a:solidFill>
                  <a:srgbClr val="000000"/>
                </a:solidFill>
                <a:latin typeface="Times New Roman" panose="02020603050405020304" pitchFamily="18" charset="0"/>
                <a:cs typeface="Arial" panose="020B0604020202020204" pitchFamily="34" charset="0"/>
              </a:rPr>
              <a:t>”. </a:t>
            </a:r>
            <a:r>
              <a:rPr lang="ru-RU" altLang="ru-RU" sz="1800">
                <a:solidFill>
                  <a:srgbClr val="000000"/>
                </a:solidFill>
                <a:latin typeface="Times New Roman" panose="02020603050405020304" pitchFamily="18" charset="0"/>
                <a:cs typeface="Arial" panose="020B0604020202020204" pitchFamily="34" charset="0"/>
              </a:rPr>
              <a:t>Различные ингибиторы</a:t>
            </a:r>
            <a:r>
              <a:rPr lang="en-US" altLang="ru-RU" sz="1800">
                <a:solidFill>
                  <a:srgbClr val="000000"/>
                </a:solidFill>
                <a:latin typeface="Times New Roman" panose="02020603050405020304" pitchFamily="18" charset="0"/>
                <a:cs typeface="Arial" panose="020B0604020202020204" pitchFamily="34" charset="0"/>
              </a:rPr>
              <a:t> HSP90 </a:t>
            </a:r>
            <a:r>
              <a:rPr lang="ru-RU" altLang="ru-RU" sz="1800">
                <a:solidFill>
                  <a:srgbClr val="000000"/>
                </a:solidFill>
                <a:latin typeface="Times New Roman" panose="02020603050405020304" pitchFamily="18" charset="0"/>
                <a:cs typeface="Arial" panose="020B0604020202020204" pitchFamily="34" charset="0"/>
              </a:rPr>
              <a:t>могут действовать на этой стадии</a:t>
            </a:r>
            <a:r>
              <a:rPr lang="en-US" altLang="ru-RU" sz="1800">
                <a:solidFill>
                  <a:srgbClr val="000000"/>
                </a:solidFill>
                <a:latin typeface="Times New Roman" panose="02020603050405020304" pitchFamily="18" charset="0"/>
                <a:cs typeface="Arial" panose="020B0604020202020204" pitchFamily="34" charset="0"/>
              </a:rPr>
              <a:t>; (</a:t>
            </a:r>
            <a:r>
              <a:rPr lang="en-US" altLang="ru-RU" sz="1800" b="1">
                <a:solidFill>
                  <a:srgbClr val="000000"/>
                </a:solidFill>
                <a:latin typeface="Times New Roman" panose="02020603050405020304" pitchFamily="18" charset="0"/>
                <a:cs typeface="Arial" panose="020B0604020202020204" pitchFamily="34" charset="0"/>
              </a:rPr>
              <a:t>VII</a:t>
            </a:r>
            <a:r>
              <a:rPr lang="en-US" altLang="ru-RU" sz="1800">
                <a:solidFill>
                  <a:srgbClr val="000000"/>
                </a:solidFill>
                <a:latin typeface="Times New Roman" panose="02020603050405020304" pitchFamily="18" charset="0"/>
                <a:cs typeface="Arial" panose="020B0604020202020204" pitchFamily="34" charset="0"/>
              </a:rPr>
              <a:t>) </a:t>
            </a:r>
            <a:r>
              <a:rPr lang="ru-RU" altLang="ru-RU" sz="1800">
                <a:solidFill>
                  <a:srgbClr val="000000"/>
                </a:solidFill>
                <a:latin typeface="Times New Roman" panose="02020603050405020304" pitchFamily="18" charset="0"/>
                <a:cs typeface="Arial" panose="020B0604020202020204" pitchFamily="34" charset="0"/>
              </a:rPr>
              <a:t>Другие ко-шапероны - </a:t>
            </a:r>
            <a:r>
              <a:rPr lang="en-US" altLang="ru-RU" sz="1800">
                <a:solidFill>
                  <a:srgbClr val="000000"/>
                </a:solidFill>
                <a:latin typeface="Times New Roman" panose="02020603050405020304" pitchFamily="18" charset="0"/>
                <a:cs typeface="Arial" panose="020B0604020202020204" pitchFamily="34" charset="0"/>
              </a:rPr>
              <a:t>p23 and Aha1 (activator of Hsp90 ATPase homologue 1); (</a:t>
            </a:r>
            <a:r>
              <a:rPr lang="en-US" altLang="ru-RU" sz="1800" b="1">
                <a:solidFill>
                  <a:srgbClr val="000000"/>
                </a:solidFill>
                <a:latin typeface="Times New Roman" panose="02020603050405020304" pitchFamily="18" charset="0"/>
                <a:cs typeface="Arial" panose="020B0604020202020204" pitchFamily="34" charset="0"/>
              </a:rPr>
              <a:t>VIII</a:t>
            </a:r>
            <a:r>
              <a:rPr lang="en-US" altLang="ru-RU" sz="1800">
                <a:solidFill>
                  <a:srgbClr val="000000"/>
                </a:solidFill>
                <a:latin typeface="Times New Roman" panose="02020603050405020304" pitchFamily="18" charset="0"/>
                <a:cs typeface="Arial" panose="020B0604020202020204" pitchFamily="34" charset="0"/>
              </a:rPr>
              <a:t>) </a:t>
            </a:r>
            <a:r>
              <a:rPr lang="ru-RU" altLang="ru-RU" sz="1800">
                <a:solidFill>
                  <a:srgbClr val="000000"/>
                </a:solidFill>
                <a:latin typeface="Times New Roman" panose="02020603050405020304" pitchFamily="18" charset="0"/>
                <a:cs typeface="Arial" panose="020B0604020202020204" pitchFamily="34" charset="0"/>
              </a:rPr>
              <a:t>Гидролиз </a:t>
            </a:r>
            <a:r>
              <a:rPr lang="en-US" altLang="ru-RU" sz="1800">
                <a:solidFill>
                  <a:srgbClr val="000000"/>
                </a:solidFill>
                <a:latin typeface="Times New Roman" panose="02020603050405020304" pitchFamily="18" charset="0"/>
                <a:cs typeface="Arial" panose="020B0604020202020204" pitchFamily="34" charset="0"/>
              </a:rPr>
              <a:t>ATP</a:t>
            </a:r>
            <a:r>
              <a:rPr lang="ru-RU" altLang="ru-RU" sz="1800">
                <a:solidFill>
                  <a:srgbClr val="000000"/>
                </a:solidFill>
                <a:latin typeface="Times New Roman" panose="02020603050405020304" pitchFamily="18" charset="0"/>
                <a:cs typeface="Arial" panose="020B0604020202020204" pitchFamily="34" charset="0"/>
              </a:rPr>
              <a:t> и укладка белка</a:t>
            </a:r>
            <a:r>
              <a:rPr lang="en-US" altLang="ru-RU" sz="1800">
                <a:solidFill>
                  <a:srgbClr val="000000"/>
                </a:solidFill>
                <a:latin typeface="Times New Roman" panose="02020603050405020304" pitchFamily="18" charset="0"/>
                <a:cs typeface="Arial" panose="020B0604020202020204" pitchFamily="34" charset="0"/>
              </a:rPr>
              <a:t>.</a:t>
            </a:r>
            <a:endParaRPr lang="ru-RU" altLang="ru-RU" sz="1800">
              <a:latin typeface="Times New Roman" panose="02020603050405020304" pitchFamily="18" charset="0"/>
              <a:cs typeface="Arial" panose="020B0604020202020204" pitchFamily="34" charset="0"/>
            </a:endParaRPr>
          </a:p>
        </p:txBody>
      </p:sp>
      <p:sp>
        <p:nvSpPr>
          <p:cNvPr id="50179" name="Прямоугольник 8"/>
          <p:cNvSpPr>
            <a:spLocks noChangeArrowheads="1"/>
          </p:cNvSpPr>
          <p:nvPr/>
        </p:nvSpPr>
        <p:spPr bwMode="auto">
          <a:xfrm>
            <a:off x="7762875" y="6337300"/>
            <a:ext cx="3930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it-IT" altLang="ru-RU" sz="1800">
                <a:solidFill>
                  <a:srgbClr val="642A8F"/>
                </a:solidFill>
                <a:latin typeface="Arial" panose="020B0604020202020204" pitchFamily="34" charset="0"/>
                <a:cs typeface="Arial" panose="020B0604020202020204" pitchFamily="34" charset="0"/>
                <a:hlinkClick r:id="rId3"/>
              </a:rPr>
              <a:t>Int J Mol Sci</a:t>
            </a:r>
            <a:r>
              <a:rPr lang="it-IT" altLang="ru-RU" sz="1800">
                <a:solidFill>
                  <a:srgbClr val="000000"/>
                </a:solidFill>
                <a:latin typeface="Arial" panose="020B0604020202020204" pitchFamily="34" charset="0"/>
                <a:cs typeface="Arial" panose="020B0604020202020204" pitchFamily="34" charset="0"/>
              </a:rPr>
              <a:t>. 2018 Sep; 19(9): 2560.</a:t>
            </a:r>
            <a:endParaRPr lang="ru-RU" altLang="ru-RU" sz="1800">
              <a:cs typeface="Arial" panose="020B0604020202020204" pitchFamily="34" charset="0"/>
            </a:endParaRPr>
          </a:p>
        </p:txBody>
      </p:sp>
      <p:pic>
        <p:nvPicPr>
          <p:cNvPr id="50180" name="Рисунок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0438" y="17463"/>
            <a:ext cx="7610475" cy="428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Рисунок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56600" y="1346200"/>
            <a:ext cx="368935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72818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Рисунок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3700" y="2076450"/>
            <a:ext cx="3024188"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Рисунок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251" y="2114551"/>
            <a:ext cx="3382963"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Рисунок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03838" y="188913"/>
            <a:ext cx="463550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Рисунок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19289" y="188913"/>
            <a:ext cx="432117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Рисунок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63750" y="2103439"/>
            <a:ext cx="3168650"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Рисунок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41688" y="3621088"/>
            <a:ext cx="2360612"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Рисунок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997451" y="3689351"/>
            <a:ext cx="2208213"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Рисунок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26214" y="3679826"/>
            <a:ext cx="2287587"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Прямоугольник 12"/>
          <p:cNvSpPr>
            <a:spLocks noChangeArrowheads="1"/>
          </p:cNvSpPr>
          <p:nvPr/>
        </p:nvSpPr>
        <p:spPr bwMode="auto">
          <a:xfrm>
            <a:off x="1681163" y="5245100"/>
            <a:ext cx="88519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400"/>
              <a:t>Образовавшийся в ЦТК ФАДН</a:t>
            </a:r>
            <a:r>
              <a:rPr lang="ru-RU" altLang="ru-RU" sz="1400" baseline="-25000"/>
              <a:t>2 </a:t>
            </a:r>
            <a:r>
              <a:rPr lang="ru-RU" altLang="ru-RU" sz="1400"/>
              <a:t>окисляется в короткой ЦПЭ, давая энергию для синтеза 2 молекул АТФ.</a:t>
            </a:r>
          </a:p>
          <a:p>
            <a:pPr algn="just" eaLnBrk="1" hangingPunct="1">
              <a:spcBef>
                <a:spcPct val="0"/>
              </a:spcBef>
              <a:buFontTx/>
              <a:buNone/>
            </a:pPr>
            <a:r>
              <a:rPr lang="ru-RU" altLang="ru-RU" sz="1400"/>
              <a:t>В сукцинилтиокиокиназной реакции ЦТК непосредственно образуется 1 макроэрг – ГТФ (1 ГТФ = 1 АТФ).</a:t>
            </a:r>
          </a:p>
          <a:p>
            <a:pPr algn="just" eaLnBrk="1" hangingPunct="1">
              <a:spcBef>
                <a:spcPct val="0"/>
              </a:spcBef>
              <a:buFontTx/>
              <a:buNone/>
            </a:pPr>
            <a:r>
              <a:rPr lang="ru-RU" altLang="ru-RU" sz="1400"/>
              <a:t>В целом общая энергетическая эффективность ЦТК составляет </a:t>
            </a:r>
            <a:r>
              <a:rPr lang="ru-RU" altLang="ru-RU" sz="1400" b="1"/>
              <a:t>12 </a:t>
            </a:r>
            <a:r>
              <a:rPr lang="ru-RU" altLang="ru-RU" sz="1400"/>
              <a:t>молекул АТФ.</a:t>
            </a:r>
          </a:p>
        </p:txBody>
      </p:sp>
      <p:sp>
        <p:nvSpPr>
          <p:cNvPr id="27659" name="Прямоугольник 13"/>
          <p:cNvSpPr>
            <a:spLocks noChangeArrowheads="1"/>
          </p:cNvSpPr>
          <p:nvPr/>
        </p:nvSpPr>
        <p:spPr bwMode="auto">
          <a:xfrm>
            <a:off x="1658939" y="6080125"/>
            <a:ext cx="88741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400"/>
              <a:t>Некоторые метаболиты цикла Кребса не окисляются в нём, а используются для синтеза новых веществ.</a:t>
            </a:r>
          </a:p>
          <a:p>
            <a:pPr algn="just" eaLnBrk="1" hangingPunct="1">
              <a:spcBef>
                <a:spcPct val="0"/>
              </a:spcBef>
              <a:buFontTx/>
              <a:buNone/>
            </a:pPr>
            <a:r>
              <a:rPr lang="ru-RU" altLang="ru-RU" sz="1400"/>
              <a:t>Например, α - кетоглютаровая используется на синтез глутаминовой аминокислоты. Сукцинил-КоА используется на синтез гема. Ацетил КоА идёт на синтез жирных кислот, холестерина.</a:t>
            </a:r>
          </a:p>
        </p:txBody>
      </p:sp>
    </p:spTree>
    <p:extLst>
      <p:ext uri="{BB962C8B-B14F-4D97-AF65-F5344CB8AC3E}">
        <p14:creationId xmlns:p14="http://schemas.microsoft.com/office/powerpoint/2010/main" val="24495371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Прямоугольник 1"/>
          <p:cNvSpPr>
            <a:spLocks noChangeArrowheads="1"/>
          </p:cNvSpPr>
          <p:nvPr/>
        </p:nvSpPr>
        <p:spPr bwMode="auto">
          <a:xfrm>
            <a:off x="1992314" y="147638"/>
            <a:ext cx="82073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800" b="1"/>
              <a:t>Холестери́н</a:t>
            </a:r>
            <a:r>
              <a:rPr lang="ru-RU" altLang="ru-RU" sz="1800"/>
              <a:t> (др.-греч. </a:t>
            </a:r>
            <a:r>
              <a:rPr lang="ru-RU" altLang="ru-RU" sz="1800">
                <a:latin typeface="Palatino Linotype" panose="02040502050505030304" pitchFamily="18" charset="0"/>
              </a:rPr>
              <a:t>χολή</a:t>
            </a:r>
            <a:r>
              <a:rPr lang="ru-RU" altLang="ru-RU" sz="1800"/>
              <a:t> «желчь» + </a:t>
            </a:r>
            <a:r>
              <a:rPr lang="ru-RU" altLang="ru-RU" sz="1800">
                <a:latin typeface="Palatino Linotype" panose="02040502050505030304" pitchFamily="18" charset="0"/>
              </a:rPr>
              <a:t>στερεός</a:t>
            </a:r>
            <a:r>
              <a:rPr lang="ru-RU" altLang="ru-RU" sz="1800"/>
              <a:t> «твёрдый») — природный полициклический липофильный спирт, содержащийся в клеточных мембранах всех животных и человека, однако его нет в клеточных мембранах растений, грибов, а также у прокариотических организмов (археи, бактерии и т.д.). </a:t>
            </a:r>
          </a:p>
        </p:txBody>
      </p:sp>
      <p:pic>
        <p:nvPicPr>
          <p:cNvPr id="28675" name="Рисунок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7351" y="1114426"/>
            <a:ext cx="3313113"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Прямоугольник 3"/>
          <p:cNvSpPr>
            <a:spLocks noChangeArrowheads="1"/>
          </p:cNvSpPr>
          <p:nvPr/>
        </p:nvSpPr>
        <p:spPr bwMode="auto">
          <a:xfrm>
            <a:off x="1992313" y="3284538"/>
            <a:ext cx="78486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800"/>
              <a:t>Холестерин обеспечивает устойчивость клеточных мембран в широком интервале температур. Он необходим для выработки витамина D, выработки надпочечниками различных стероидных гормонов, участвует в регулировании проницаемости клеток и предохраняет эритроциты крови от действия гемолитических ядов.</a:t>
            </a:r>
          </a:p>
        </p:txBody>
      </p:sp>
      <p:sp>
        <p:nvSpPr>
          <p:cNvPr id="28677" name="Прямоугольник 4"/>
          <p:cNvSpPr>
            <a:spLocks noChangeArrowheads="1"/>
          </p:cNvSpPr>
          <p:nvPr/>
        </p:nvSpPr>
        <p:spPr bwMode="auto">
          <a:xfrm>
            <a:off x="1558926" y="4865689"/>
            <a:ext cx="90011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800"/>
              <a:t>Холестерин нерастворим в воде и в чистом виде не может доставляться к тканям организма при помощи основанной на воде крови. Вместо этого холестерин в крови находится в виде хорошо растворимых комплексных соединений с особыми белками-транспортерами, так называемыми </a:t>
            </a:r>
            <a:r>
              <a:rPr lang="ru-RU" altLang="ru-RU" sz="1800" i="1"/>
              <a:t>аполипопротеидами</a:t>
            </a:r>
            <a:r>
              <a:rPr lang="ru-RU" altLang="ru-RU" sz="1800"/>
              <a:t>. Такие комплексные соединения называются </a:t>
            </a:r>
            <a:r>
              <a:rPr lang="ru-RU" altLang="ru-RU" sz="1800" i="1"/>
              <a:t>липопротеидами</a:t>
            </a:r>
            <a:r>
              <a:rPr lang="ru-RU" altLang="ru-RU" sz="1800"/>
              <a:t>.</a:t>
            </a:r>
          </a:p>
        </p:txBody>
      </p:sp>
      <p:pic>
        <p:nvPicPr>
          <p:cNvPr id="28678" name="Рисунок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1508126"/>
            <a:ext cx="3321050"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3672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6375"/>
            <a:ext cx="9144000"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15276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4"/>
          <p:cNvGraphicFramePr>
            <a:graphicFrameLocks noChangeAspect="1"/>
          </p:cNvGraphicFramePr>
          <p:nvPr/>
        </p:nvGraphicFramePr>
        <p:xfrm>
          <a:off x="3000375" y="766764"/>
          <a:ext cx="6337300" cy="5627687"/>
        </p:xfrm>
        <a:graphic>
          <a:graphicData uri="http://schemas.openxmlformats.org/presentationml/2006/ole">
            <mc:AlternateContent xmlns:mc="http://schemas.openxmlformats.org/markup-compatibility/2006">
              <mc:Choice xmlns:v="urn:schemas-microsoft-com:vml" Requires="v">
                <p:oleObj spid="_x0000_s8197" r:id="rId4" imgW="1828804" imgH="1624312" progId="">
                  <p:embed/>
                </p:oleObj>
              </mc:Choice>
              <mc:Fallback>
                <p:oleObj r:id="rId4" imgW="1828804" imgH="1624312" progId="">
                  <p:embed/>
                  <p:pic>
                    <p:nvPicPr>
                      <p:cNvPr id="3174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75" y="766764"/>
                        <a:ext cx="6337300" cy="562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47" name="Rectangle 6"/>
          <p:cNvSpPr>
            <a:spLocks noChangeArrowheads="1"/>
          </p:cNvSpPr>
          <p:nvPr/>
        </p:nvSpPr>
        <p:spPr bwMode="auto">
          <a:xfrm>
            <a:off x="4079876" y="3211791"/>
            <a:ext cx="16171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ru-RU" altLang="ru-RU" sz="1800" b="1" i="1"/>
              <a:t>цикл Кре́бса</a:t>
            </a:r>
          </a:p>
        </p:txBody>
      </p:sp>
    </p:spTree>
    <p:extLst>
      <p:ext uri="{BB962C8B-B14F-4D97-AF65-F5344CB8AC3E}">
        <p14:creationId xmlns:p14="http://schemas.microsoft.com/office/powerpoint/2010/main" val="30349736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3838" y="719138"/>
            <a:ext cx="4672013" cy="54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5850" y="1588"/>
            <a:ext cx="4502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26654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0"/>
            <a:ext cx="56610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6375"/>
            <a:ext cx="9144000"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157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526" y="476250"/>
            <a:ext cx="9134475" cy="682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Рисунок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836614"/>
            <a:ext cx="647858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9033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5939" y="1147764"/>
            <a:ext cx="6080125" cy="456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50481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333376"/>
            <a:ext cx="856297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Рисунок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4338" y="4089400"/>
            <a:ext cx="3694112"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31476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6276" y="836614"/>
            <a:ext cx="663257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58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0"/>
          <p:cNvSpPr>
            <a:spLocks noGrp="1" noChangeArrowheads="1"/>
          </p:cNvSpPr>
          <p:nvPr>
            <p:ph type="title"/>
          </p:nvPr>
        </p:nvSpPr>
        <p:spPr>
          <a:xfrm>
            <a:off x="2193175" y="0"/>
            <a:ext cx="7524404" cy="1325563"/>
          </a:xfrm>
        </p:spPr>
        <p:txBody>
          <a:bodyPr rtlCol="0">
            <a:normAutofit/>
          </a:bodyPr>
          <a:lstStyle/>
          <a:p>
            <a:pPr fontAlgn="auto">
              <a:spcAft>
                <a:spcPts val="0"/>
              </a:spcAft>
              <a:defRPr/>
            </a:pPr>
            <a:r>
              <a:rPr lang="ru-RU" altLang="ru-RU" sz="3200" b="1" dirty="0" err="1">
                <a:solidFill>
                  <a:schemeClr val="accent1">
                    <a:lumMod val="50000"/>
                  </a:schemeClr>
                </a:solidFill>
                <a:effectLst>
                  <a:outerShdw blurRad="38100" dist="38100" dir="2700000" algn="tl">
                    <a:srgbClr val="000000">
                      <a:alpha val="43137"/>
                    </a:srgbClr>
                  </a:outerShdw>
                </a:effectLst>
              </a:rPr>
              <a:t>Посттрансляционная</a:t>
            </a:r>
            <a:r>
              <a:rPr lang="ru-RU" altLang="ru-RU" sz="3200" b="1" dirty="0">
                <a:solidFill>
                  <a:schemeClr val="accent1">
                    <a:lumMod val="50000"/>
                  </a:schemeClr>
                </a:solidFill>
                <a:effectLst>
                  <a:outerShdw blurRad="38100" dist="38100" dir="2700000" algn="tl">
                    <a:srgbClr val="000000">
                      <a:alpha val="43137"/>
                    </a:srgbClr>
                  </a:outerShdw>
                </a:effectLst>
              </a:rPr>
              <a:t> модификация белков</a:t>
            </a:r>
          </a:p>
        </p:txBody>
      </p:sp>
      <p:sp>
        <p:nvSpPr>
          <p:cNvPr id="52227" name="Rectangle 1"/>
          <p:cNvSpPr>
            <a:spLocks noGrp="1" noChangeArrowheads="1"/>
          </p:cNvSpPr>
          <p:nvPr>
            <p:ph idx="1"/>
          </p:nvPr>
        </p:nvSpPr>
        <p:spPr>
          <a:xfrm>
            <a:off x="896389" y="1418300"/>
            <a:ext cx="10515600" cy="4351338"/>
          </a:xfrm>
        </p:spPr>
        <p:txBody>
          <a:bodyPr>
            <a:normAutofit fontScale="92500" lnSpcReduction="10000"/>
          </a:bodyPr>
          <a:lstStyle/>
          <a:p>
            <a:pPr marL="0" indent="0" algn="just">
              <a:buClr>
                <a:schemeClr val="tx1"/>
              </a:buClr>
              <a:buSzPct val="110000"/>
              <a:buNone/>
            </a:pPr>
            <a:r>
              <a:rPr lang="ru-RU" altLang="ru-RU" sz="2000" dirty="0" smtClean="0">
                <a:latin typeface="Arial" panose="020B0604020202020204" pitchFamily="34" charset="0"/>
                <a:cs typeface="Arial" panose="020B0604020202020204" pitchFamily="34" charset="0"/>
              </a:rPr>
              <a:t>Смысл реакций </a:t>
            </a:r>
            <a:r>
              <a:rPr lang="ru-RU" altLang="ru-RU" sz="2000" dirty="0" err="1" smtClean="0">
                <a:latin typeface="Arial" panose="020B0604020202020204" pitchFamily="34" charset="0"/>
                <a:cs typeface="Arial" panose="020B0604020202020204" pitchFamily="34" charset="0"/>
              </a:rPr>
              <a:t>посттрансляционной</a:t>
            </a:r>
            <a:r>
              <a:rPr lang="ru-RU" altLang="ru-RU" sz="2000" dirty="0" smtClean="0">
                <a:latin typeface="Arial" panose="020B0604020202020204" pitchFamily="34" charset="0"/>
                <a:cs typeface="Arial" panose="020B0604020202020204" pitchFamily="34" charset="0"/>
              </a:rPr>
              <a:t> модификации заключается в расширении функциональных возможностей того или иного белка.</a:t>
            </a:r>
          </a:p>
          <a:p>
            <a:pPr marL="0" indent="0" algn="just">
              <a:buClr>
                <a:schemeClr val="tx1"/>
              </a:buClr>
              <a:buSzPct val="110000"/>
              <a:buNone/>
            </a:pPr>
            <a:endParaRPr lang="ru-RU" altLang="ru-RU" sz="2000" dirty="0" smtClean="0">
              <a:latin typeface="Arial" panose="020B0604020202020204" pitchFamily="34" charset="0"/>
              <a:cs typeface="Arial" panose="020B0604020202020204" pitchFamily="34" charset="0"/>
            </a:endParaRPr>
          </a:p>
          <a:p>
            <a:pPr marL="0" indent="0" algn="just">
              <a:buClr>
                <a:schemeClr val="tx1"/>
              </a:buClr>
              <a:buSzPct val="110000"/>
              <a:buNone/>
            </a:pPr>
            <a:r>
              <a:rPr lang="ru-RU" altLang="ru-RU" sz="2000" dirty="0" smtClean="0">
                <a:latin typeface="Arial" panose="020B0604020202020204" pitchFamily="34" charset="0"/>
                <a:cs typeface="Arial" panose="020B0604020202020204" pitchFamily="34" charset="0"/>
              </a:rPr>
              <a:t>Большинство реакций </a:t>
            </a:r>
            <a:r>
              <a:rPr lang="ru-RU" altLang="ru-RU" sz="2000" dirty="0" err="1" smtClean="0">
                <a:latin typeface="Arial" panose="020B0604020202020204" pitchFamily="34" charset="0"/>
                <a:cs typeface="Arial" panose="020B0604020202020204" pitchFamily="34" charset="0"/>
              </a:rPr>
              <a:t>посттрансляционной</a:t>
            </a:r>
            <a:r>
              <a:rPr lang="ru-RU" altLang="ru-RU" sz="2000" dirty="0" smtClean="0">
                <a:latin typeface="Arial" panose="020B0604020202020204" pitchFamily="34" charset="0"/>
                <a:cs typeface="Arial" panose="020B0604020202020204" pitchFamily="34" charset="0"/>
              </a:rPr>
              <a:t> модификации</a:t>
            </a:r>
            <a:r>
              <a:rPr lang="en-US" altLang="ru-RU" sz="2000" dirty="0" smtClean="0">
                <a:latin typeface="Arial" panose="020B0604020202020204" pitchFamily="34" charset="0"/>
                <a:cs typeface="Arial" panose="020B0604020202020204" pitchFamily="34" charset="0"/>
              </a:rPr>
              <a:t> </a:t>
            </a:r>
            <a:r>
              <a:rPr lang="ru-RU" altLang="ru-RU" sz="2000" dirty="0" smtClean="0">
                <a:latin typeface="Arial" panose="020B0604020202020204" pitchFamily="34" charset="0"/>
                <a:cs typeface="Arial" panose="020B0604020202020204" pitchFamily="34" charset="0"/>
              </a:rPr>
              <a:t>катализируют ферменты. </a:t>
            </a:r>
          </a:p>
          <a:p>
            <a:pPr marL="0" indent="0" algn="just">
              <a:buClr>
                <a:schemeClr val="tx1"/>
              </a:buClr>
              <a:buSzPct val="110000"/>
              <a:buNone/>
            </a:pPr>
            <a:endParaRPr lang="ru-RU" altLang="ru-RU" sz="2000" dirty="0" smtClean="0">
              <a:latin typeface="Arial" panose="020B0604020202020204" pitchFamily="34" charset="0"/>
              <a:cs typeface="Arial" panose="020B0604020202020204" pitchFamily="34" charset="0"/>
            </a:endParaRPr>
          </a:p>
          <a:p>
            <a:pPr marL="0" indent="0" algn="just">
              <a:buClr>
                <a:schemeClr val="tx1"/>
              </a:buClr>
              <a:buSzPct val="110000"/>
              <a:buNone/>
            </a:pPr>
            <a:r>
              <a:rPr lang="ru-RU" altLang="ru-RU" sz="2000" dirty="0" smtClean="0">
                <a:latin typeface="Arial" panose="020B0604020202020204" pitchFamily="34" charset="0"/>
                <a:cs typeface="Arial" panose="020B0604020202020204" pitchFamily="34" charset="0"/>
              </a:rPr>
              <a:t>Реакции </a:t>
            </a:r>
            <a:r>
              <a:rPr lang="ru-RU" altLang="ru-RU" sz="2000" dirty="0" err="1" smtClean="0">
                <a:latin typeface="Arial" panose="020B0604020202020204" pitchFamily="34" charset="0"/>
                <a:cs typeface="Arial" panose="020B0604020202020204" pitchFamily="34" charset="0"/>
              </a:rPr>
              <a:t>посттрансляционной</a:t>
            </a:r>
            <a:r>
              <a:rPr lang="ru-RU" altLang="ru-RU" sz="2000" dirty="0" smtClean="0">
                <a:latin typeface="Arial" panose="020B0604020202020204" pitchFamily="34" charset="0"/>
                <a:cs typeface="Arial" panose="020B0604020202020204" pitchFamily="34" charset="0"/>
              </a:rPr>
              <a:t> модификации  могут быть обратимыми и необратимыми. </a:t>
            </a:r>
          </a:p>
          <a:p>
            <a:pPr marL="0" indent="0" algn="just">
              <a:buClr>
                <a:schemeClr val="tx1"/>
              </a:buClr>
              <a:buSzPct val="110000"/>
              <a:buNone/>
            </a:pPr>
            <a:endParaRPr lang="ru-RU" altLang="ru-RU" sz="2000" dirty="0" smtClean="0">
              <a:latin typeface="Arial" panose="020B0604020202020204" pitchFamily="34" charset="0"/>
              <a:cs typeface="Arial" panose="020B0604020202020204" pitchFamily="34" charset="0"/>
            </a:endParaRPr>
          </a:p>
          <a:p>
            <a:pPr marL="0" indent="0" algn="just">
              <a:buClr>
                <a:schemeClr val="tx1"/>
              </a:buClr>
              <a:buSzPct val="110000"/>
              <a:buNone/>
            </a:pPr>
            <a:r>
              <a:rPr lang="ru-RU" altLang="ru-RU" sz="2000" dirty="0" smtClean="0">
                <a:latin typeface="Arial" panose="020B0604020202020204" pitchFamily="34" charset="0"/>
                <a:cs typeface="Arial" panose="020B0604020202020204" pitchFamily="34" charset="0"/>
              </a:rPr>
              <a:t>Реакции </a:t>
            </a:r>
            <a:r>
              <a:rPr lang="ru-RU" altLang="ru-RU" sz="2000" dirty="0" err="1" smtClean="0">
                <a:latin typeface="Arial" panose="020B0604020202020204" pitchFamily="34" charset="0"/>
                <a:cs typeface="Arial" panose="020B0604020202020204" pitchFamily="34" charset="0"/>
              </a:rPr>
              <a:t>посттрансляционной</a:t>
            </a:r>
            <a:r>
              <a:rPr lang="ru-RU" altLang="ru-RU" sz="2000" dirty="0" smtClean="0">
                <a:latin typeface="Arial" panose="020B0604020202020204" pitchFamily="34" charset="0"/>
                <a:cs typeface="Arial" panose="020B0604020202020204" pitchFamily="34" charset="0"/>
              </a:rPr>
              <a:t> модификации белков происходят в цитоплазме, в ЭР (эндоплазматический </a:t>
            </a:r>
            <a:r>
              <a:rPr lang="ru-RU" altLang="ru-RU" sz="2000" dirty="0" err="1" smtClean="0">
                <a:latin typeface="Arial" panose="020B0604020202020204" pitchFamily="34" charset="0"/>
                <a:cs typeface="Arial" panose="020B0604020202020204" pitchFamily="34" charset="0"/>
              </a:rPr>
              <a:t>ретикулум</a:t>
            </a:r>
            <a:r>
              <a:rPr lang="ru-RU" altLang="ru-RU" sz="2000" dirty="0" smtClean="0">
                <a:latin typeface="Arial" panose="020B0604020202020204" pitchFamily="34" charset="0"/>
                <a:cs typeface="Arial" panose="020B0604020202020204" pitchFamily="34" charset="0"/>
              </a:rPr>
              <a:t>) и аппарате </a:t>
            </a:r>
            <a:r>
              <a:rPr lang="ru-RU" altLang="ru-RU" sz="2000" dirty="0" err="1" smtClean="0">
                <a:latin typeface="Arial" panose="020B0604020202020204" pitchFamily="34" charset="0"/>
                <a:cs typeface="Arial" panose="020B0604020202020204" pitchFamily="34" charset="0"/>
              </a:rPr>
              <a:t>Гольджи</a:t>
            </a:r>
            <a:r>
              <a:rPr lang="ru-RU" altLang="ru-RU" sz="2000" dirty="0" smtClean="0">
                <a:latin typeface="Arial" panose="020B0604020202020204" pitchFamily="34" charset="0"/>
                <a:cs typeface="Arial" panose="020B0604020202020204" pitchFamily="34" charset="0"/>
              </a:rPr>
              <a:t>. </a:t>
            </a:r>
          </a:p>
          <a:p>
            <a:pPr marL="0" indent="0" algn="just">
              <a:buClr>
                <a:schemeClr val="tx1"/>
              </a:buClr>
              <a:buSzPct val="110000"/>
              <a:buNone/>
            </a:pPr>
            <a:endParaRPr lang="ru-RU" altLang="ru-RU" sz="2000" dirty="0" smtClean="0">
              <a:latin typeface="Arial" panose="020B0604020202020204" pitchFamily="34" charset="0"/>
              <a:cs typeface="Arial" panose="020B0604020202020204" pitchFamily="34" charset="0"/>
            </a:endParaRPr>
          </a:p>
          <a:p>
            <a:pPr marL="0" indent="0" algn="just">
              <a:buClr>
                <a:schemeClr val="tx1"/>
              </a:buClr>
              <a:buSzPct val="110000"/>
              <a:buNone/>
            </a:pPr>
            <a:r>
              <a:rPr lang="ru-RU" altLang="ru-RU" sz="2000" dirty="0" smtClean="0">
                <a:latin typeface="Arial" panose="020B0604020202020204" pitchFamily="34" charset="0"/>
                <a:cs typeface="Arial" panose="020B0604020202020204" pitchFamily="34" charset="0"/>
              </a:rPr>
              <a:t>Реакции </a:t>
            </a:r>
            <a:r>
              <a:rPr lang="ru-RU" altLang="ru-RU" sz="2000" dirty="0" err="1" smtClean="0">
                <a:latin typeface="Arial" panose="020B0604020202020204" pitchFamily="34" charset="0"/>
                <a:cs typeface="Arial" panose="020B0604020202020204" pitchFamily="34" charset="0"/>
              </a:rPr>
              <a:t>посттрансляционной</a:t>
            </a:r>
            <a:r>
              <a:rPr lang="ru-RU" altLang="ru-RU" sz="2000" dirty="0" smtClean="0">
                <a:latin typeface="Arial" panose="020B0604020202020204" pitchFamily="34" charset="0"/>
                <a:cs typeface="Arial" panose="020B0604020202020204" pitchFamily="34" charset="0"/>
              </a:rPr>
              <a:t> модификации следует отличать от повреждающих реакций (окисление белков при </a:t>
            </a:r>
            <a:r>
              <a:rPr lang="ru-RU" altLang="ru-RU" sz="2000" dirty="0" err="1" smtClean="0">
                <a:latin typeface="Arial" panose="020B0604020202020204" pitchFamily="34" charset="0"/>
                <a:cs typeface="Arial" panose="020B0604020202020204" pitchFamily="34" charset="0"/>
              </a:rPr>
              <a:t>оксидативном</a:t>
            </a:r>
            <a:r>
              <a:rPr lang="ru-RU" altLang="ru-RU" sz="2000" dirty="0" smtClean="0">
                <a:latin typeface="Arial" panose="020B0604020202020204" pitchFamily="34" charset="0"/>
                <a:cs typeface="Arial" panose="020B0604020202020204" pitchFamily="34" charset="0"/>
              </a:rPr>
              <a:t> стрессе, случайный </a:t>
            </a:r>
            <a:r>
              <a:rPr lang="ru-RU" altLang="ru-RU" sz="2000" dirty="0" err="1" smtClean="0">
                <a:latin typeface="Arial" panose="020B0604020202020204" pitchFamily="34" charset="0"/>
                <a:cs typeface="Arial" panose="020B0604020202020204" pitchFamily="34" charset="0"/>
              </a:rPr>
              <a:t>протеолиз</a:t>
            </a:r>
            <a:r>
              <a:rPr lang="ru-RU" altLang="ru-RU" sz="2000" dirty="0" smtClean="0">
                <a:latin typeface="Arial" panose="020B0604020202020204" pitchFamily="34" charset="0"/>
                <a:cs typeface="Arial" panose="020B0604020202020204" pitchFamily="34" charset="0"/>
              </a:rPr>
              <a:t>), которые сопровождаются нарушением структурной целостности и функциональных свойств белка. </a:t>
            </a:r>
          </a:p>
        </p:txBody>
      </p:sp>
    </p:spTree>
    <p:extLst>
      <p:ext uri="{BB962C8B-B14F-4D97-AF65-F5344CB8AC3E}">
        <p14:creationId xmlns:p14="http://schemas.microsoft.com/office/powerpoint/2010/main" val="33969544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CAC- Cellular Processes- Electron Transport Chain- The Movie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41048" y="927522"/>
            <a:ext cx="6096000" cy="4572000"/>
          </a:xfrm>
          <a:prstGeom prst="rect">
            <a:avLst/>
          </a:prstGeom>
        </p:spPr>
      </p:pic>
    </p:spTree>
    <p:extLst>
      <p:ext uri="{BB962C8B-B14F-4D97-AF65-F5344CB8AC3E}">
        <p14:creationId xmlns:p14="http://schemas.microsoft.com/office/powerpoint/2010/main" val="8606542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перенос электронов">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41048" y="1812233"/>
            <a:ext cx="6096000" cy="3429000"/>
          </a:xfrm>
          <a:prstGeom prst="rect">
            <a:avLst/>
          </a:prstGeom>
        </p:spPr>
      </p:pic>
    </p:spTree>
    <p:extLst>
      <p:ext uri="{BB962C8B-B14F-4D97-AF65-F5344CB8AC3E}">
        <p14:creationId xmlns:p14="http://schemas.microsoft.com/office/powerpoint/2010/main" val="20648486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3175"/>
            <a:ext cx="476091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5251" y="1766889"/>
            <a:ext cx="465296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Рисунок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0214" y="3749676"/>
            <a:ext cx="3887787"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Рисунок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58926" y="4911726"/>
            <a:ext cx="496411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Рисунок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62725" y="404813"/>
            <a:ext cx="3989388"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82067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Прямоугольник 1"/>
          <p:cNvSpPr>
            <a:spLocks noChangeArrowheads="1"/>
          </p:cNvSpPr>
          <p:nvPr/>
        </p:nvSpPr>
        <p:spPr bwMode="auto">
          <a:xfrm>
            <a:off x="1992314" y="260350"/>
            <a:ext cx="81359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ru-RU" altLang="ru-RU" sz="1800" i="1"/>
              <a:t>Фотосинтез</a:t>
            </a:r>
            <a:r>
              <a:rPr lang="ru-RU" altLang="ru-RU" sz="1800"/>
              <a:t> (от гр. фотос — свет + синтез — соединение) — процесс создания зелеными растениями, содержащими хлорофилл, органических веществ из неорганических (вода, CO</a:t>
            </a:r>
            <a:r>
              <a:rPr lang="ru-RU" altLang="ru-RU" sz="1800" baseline="-25000"/>
              <a:t>2</a:t>
            </a:r>
            <a:r>
              <a:rPr lang="ru-RU" altLang="ru-RU" sz="1800"/>
              <a:t>), благодаря энергии солнечных лучей, поглощаемых хлорофиллом.</a:t>
            </a:r>
          </a:p>
        </p:txBody>
      </p:sp>
      <p:pic>
        <p:nvPicPr>
          <p:cNvPr id="45059"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1628776"/>
            <a:ext cx="5545138" cy="422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9963" y="2282826"/>
            <a:ext cx="3167062" cy="291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7697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6275" y="1412875"/>
            <a:ext cx="5678488"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4175" y="2232026"/>
            <a:ext cx="4090988"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981076"/>
            <a:ext cx="7056438"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5333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658938" y="79375"/>
            <a:ext cx="9218612" cy="1003300"/>
          </a:xfrm>
        </p:spPr>
        <p:txBody>
          <a:bodyPr rtlCol="0">
            <a:normAutofit/>
          </a:bodyPr>
          <a:lstStyle/>
          <a:p>
            <a:pPr fontAlgn="auto">
              <a:spcAft>
                <a:spcPts val="0"/>
              </a:spcAft>
              <a:defRPr/>
            </a:pPr>
            <a:r>
              <a:rPr lang="ru-RU" altLang="ru-RU" sz="3000" dirty="0">
                <a:solidFill>
                  <a:schemeClr val="accent2"/>
                </a:solidFill>
                <a:effectLst>
                  <a:outerShdw blurRad="38100" dist="38100" dir="2700000" algn="tl">
                    <a:srgbClr val="000000">
                      <a:alpha val="43137"/>
                    </a:srgbClr>
                  </a:outerShdw>
                </a:effectLst>
              </a:rPr>
              <a:t> </a:t>
            </a:r>
            <a:r>
              <a:rPr lang="ru-RU" altLang="ru-RU" sz="2800" b="1" dirty="0">
                <a:solidFill>
                  <a:schemeClr val="accent1">
                    <a:lumMod val="50000"/>
                  </a:schemeClr>
                </a:solidFill>
                <a:effectLst>
                  <a:outerShdw blurRad="38100" dist="38100" dir="2700000" algn="tl">
                    <a:srgbClr val="000000">
                      <a:alpha val="43137"/>
                    </a:srgbClr>
                  </a:outerShdw>
                </a:effectLst>
              </a:rPr>
              <a:t>Основные типы </a:t>
            </a:r>
            <a:r>
              <a:rPr lang="ru-RU" altLang="ru-RU" sz="2800" b="1" dirty="0" err="1">
                <a:solidFill>
                  <a:schemeClr val="accent1">
                    <a:lumMod val="50000"/>
                  </a:schemeClr>
                </a:solidFill>
                <a:effectLst>
                  <a:outerShdw blurRad="38100" dist="38100" dir="2700000" algn="tl">
                    <a:srgbClr val="000000">
                      <a:alpha val="43137"/>
                    </a:srgbClr>
                  </a:outerShdw>
                </a:effectLst>
              </a:rPr>
              <a:t>посттрансляционной</a:t>
            </a:r>
            <a:r>
              <a:rPr lang="ru-RU" altLang="ru-RU" sz="2800" b="1" dirty="0">
                <a:solidFill>
                  <a:schemeClr val="accent1">
                    <a:lumMod val="50000"/>
                  </a:schemeClr>
                </a:solidFill>
                <a:effectLst>
                  <a:outerShdw blurRad="38100" dist="38100" dir="2700000" algn="tl">
                    <a:srgbClr val="000000">
                      <a:alpha val="43137"/>
                    </a:srgbClr>
                  </a:outerShdw>
                </a:effectLst>
              </a:rPr>
              <a:t> модификации белков</a:t>
            </a:r>
          </a:p>
        </p:txBody>
      </p:sp>
      <p:pic>
        <p:nvPicPr>
          <p:cNvPr id="54276" name="Рисунок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39075" y="1482725"/>
            <a:ext cx="40671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4"/>
          <p:cNvSpPr txBox="1">
            <a:spLocks noChangeArrowheads="1"/>
          </p:cNvSpPr>
          <p:nvPr/>
        </p:nvSpPr>
        <p:spPr bwMode="auto">
          <a:xfrm>
            <a:off x="76200" y="1082675"/>
            <a:ext cx="7562850" cy="545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0" bIns="0">
            <a:spAutoFit/>
          </a:bodyPr>
          <a:lstStyle>
            <a:lvl1pPr marL="457200" indent="-4572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ct val="10000"/>
              </a:spcAft>
              <a:buFont typeface="Wingdings" panose="05000000000000000000" pitchFamily="2" charset="2"/>
              <a:buAutoNum type="arabicPeriod"/>
              <a:defRPr/>
            </a:pPr>
            <a:r>
              <a:rPr lang="ru-RU" altLang="ru-RU" b="1" u="sng" dirty="0" smtClean="0">
                <a:solidFill>
                  <a:schemeClr val="accent1">
                    <a:lumMod val="75000"/>
                  </a:schemeClr>
                </a:solidFill>
                <a:cs typeface="Arial" panose="020B0604020202020204" pitchFamily="34" charset="0"/>
              </a:rPr>
              <a:t>Присоединение различных групп к радикалам аминокислот </a:t>
            </a:r>
            <a:r>
              <a:rPr lang="ru-RU" altLang="ru-RU" b="1" dirty="0" smtClean="0">
                <a:solidFill>
                  <a:srgbClr val="0070C0"/>
                </a:solidFill>
                <a:cs typeface="Arial" panose="020B0604020202020204" pitchFamily="34" charset="0"/>
              </a:rPr>
              <a:t>(</a:t>
            </a:r>
            <a:r>
              <a:rPr lang="ru-RU" altLang="ru-RU" b="1" dirty="0" err="1" smtClean="0">
                <a:solidFill>
                  <a:srgbClr val="0070C0"/>
                </a:solidFill>
                <a:cs typeface="Arial" panose="020B0604020202020204" pitchFamily="34" charset="0"/>
              </a:rPr>
              <a:t>ацетилирование</a:t>
            </a:r>
            <a:r>
              <a:rPr lang="ru-RU" altLang="ru-RU" b="1" dirty="0" smtClean="0">
                <a:solidFill>
                  <a:srgbClr val="0070C0"/>
                </a:solidFill>
                <a:cs typeface="Arial" panose="020B0604020202020204" pitchFamily="34" charset="0"/>
              </a:rPr>
              <a:t>, </a:t>
            </a:r>
            <a:r>
              <a:rPr lang="ru-RU" altLang="ru-RU" b="1" dirty="0" err="1" smtClean="0">
                <a:solidFill>
                  <a:srgbClr val="0070C0"/>
                </a:solidFill>
                <a:cs typeface="Arial" panose="020B0604020202020204" pitchFamily="34" charset="0"/>
              </a:rPr>
              <a:t>метилирование</a:t>
            </a:r>
            <a:r>
              <a:rPr lang="ru-RU" altLang="ru-RU" b="1" dirty="0" smtClean="0">
                <a:solidFill>
                  <a:srgbClr val="0070C0"/>
                </a:solidFill>
                <a:cs typeface="Arial" panose="020B0604020202020204" pitchFamily="34" charset="0"/>
              </a:rPr>
              <a:t>, </a:t>
            </a:r>
            <a:r>
              <a:rPr lang="ru-RU" altLang="ru-RU" b="1" dirty="0" err="1" smtClean="0">
                <a:solidFill>
                  <a:srgbClr val="0070C0"/>
                </a:solidFill>
                <a:cs typeface="Arial" panose="020B0604020202020204" pitchFamily="34" charset="0"/>
              </a:rPr>
              <a:t>фосфорилирование</a:t>
            </a:r>
            <a:r>
              <a:rPr lang="ru-RU" altLang="ru-RU" b="1" dirty="0" smtClean="0">
                <a:solidFill>
                  <a:srgbClr val="0070C0"/>
                </a:solidFill>
                <a:cs typeface="Arial" panose="020B0604020202020204" pitchFamily="34" charset="0"/>
              </a:rPr>
              <a:t>, </a:t>
            </a:r>
            <a:r>
              <a:rPr lang="ru-RU" altLang="ru-RU" b="1" dirty="0" err="1" smtClean="0">
                <a:solidFill>
                  <a:srgbClr val="0070C0"/>
                </a:solidFill>
                <a:cs typeface="Arial" panose="020B0604020202020204" pitchFamily="34" charset="0"/>
              </a:rPr>
              <a:t>карбоксилирование</a:t>
            </a:r>
            <a:r>
              <a:rPr lang="ru-RU" altLang="ru-RU" b="1" dirty="0" smtClean="0">
                <a:solidFill>
                  <a:srgbClr val="0070C0"/>
                </a:solidFill>
                <a:cs typeface="Arial" panose="020B0604020202020204" pitchFamily="34" charset="0"/>
              </a:rPr>
              <a:t>, </a:t>
            </a:r>
            <a:r>
              <a:rPr lang="ru-RU" altLang="ru-RU" b="1" dirty="0" err="1" smtClean="0">
                <a:solidFill>
                  <a:srgbClr val="0070C0"/>
                </a:solidFill>
                <a:cs typeface="Arial" panose="020B0604020202020204" pitchFamily="34" charset="0"/>
              </a:rPr>
              <a:t>гидроксилирование</a:t>
            </a:r>
            <a:r>
              <a:rPr lang="ru-RU" altLang="ru-RU" b="1" dirty="0" smtClean="0">
                <a:solidFill>
                  <a:srgbClr val="0070C0"/>
                </a:solidFill>
                <a:cs typeface="Arial" panose="020B0604020202020204" pitchFamily="34" charset="0"/>
              </a:rPr>
              <a:t>, </a:t>
            </a:r>
            <a:r>
              <a:rPr lang="ru-RU" altLang="ru-RU" b="1" dirty="0" err="1" smtClean="0">
                <a:solidFill>
                  <a:srgbClr val="0070C0"/>
                </a:solidFill>
                <a:cs typeface="Arial" panose="020B0604020202020204" pitchFamily="34" charset="0"/>
              </a:rPr>
              <a:t>сульфатирование</a:t>
            </a:r>
            <a:r>
              <a:rPr lang="ru-RU" altLang="ru-RU" b="1" dirty="0" smtClean="0">
                <a:solidFill>
                  <a:srgbClr val="0070C0"/>
                </a:solidFill>
                <a:cs typeface="Arial" panose="020B0604020202020204" pitchFamily="34" charset="0"/>
              </a:rPr>
              <a:t>, </a:t>
            </a:r>
            <a:r>
              <a:rPr lang="ru-RU" altLang="ru-RU" b="1" dirty="0" err="1" smtClean="0">
                <a:solidFill>
                  <a:srgbClr val="0070C0"/>
                </a:solidFill>
                <a:cs typeface="Arial" panose="020B0604020202020204" pitchFamily="34" charset="0"/>
              </a:rPr>
              <a:t>иодирование</a:t>
            </a:r>
            <a:r>
              <a:rPr lang="ru-RU" altLang="ru-RU" b="1" dirty="0" smtClean="0">
                <a:solidFill>
                  <a:srgbClr val="0070C0"/>
                </a:solidFill>
                <a:cs typeface="Arial" panose="020B0604020202020204" pitchFamily="34" charset="0"/>
              </a:rPr>
              <a:t>)</a:t>
            </a:r>
            <a:endParaRPr lang="ru-RU" altLang="ru-RU" b="1" dirty="0" smtClean="0">
              <a:solidFill>
                <a:srgbClr val="0070C0"/>
              </a:solidFill>
            </a:endParaRPr>
          </a:p>
          <a:p>
            <a:pPr algn="just" eaLnBrk="1" fontAlgn="auto" hangingPunct="1">
              <a:spcBef>
                <a:spcPts val="0"/>
              </a:spcBef>
              <a:spcAft>
                <a:spcPct val="10000"/>
              </a:spcAft>
              <a:buFont typeface="Wingdings" panose="05000000000000000000" pitchFamily="2" charset="2"/>
              <a:buAutoNum type="arabicPeriod"/>
              <a:defRPr/>
            </a:pPr>
            <a:r>
              <a:rPr lang="ru-RU" altLang="ru-RU" b="1" u="sng" dirty="0" smtClean="0">
                <a:solidFill>
                  <a:srgbClr val="7030A0"/>
                </a:solidFill>
                <a:cs typeface="Arial" panose="020B0604020202020204" pitchFamily="34" charset="0"/>
              </a:rPr>
              <a:t>Изменение химической природы аминокислоты</a:t>
            </a:r>
            <a:r>
              <a:rPr lang="ru-RU" altLang="ru-RU" b="1" dirty="0" smtClean="0">
                <a:solidFill>
                  <a:srgbClr val="7030A0"/>
                </a:solidFill>
                <a:cs typeface="Arial" panose="020B0604020202020204" pitchFamily="34" charset="0"/>
              </a:rPr>
              <a:t> (</a:t>
            </a:r>
            <a:r>
              <a:rPr lang="ru-RU" altLang="ru-RU" b="1" dirty="0" smtClean="0">
                <a:solidFill>
                  <a:srgbClr val="7030A0"/>
                </a:solidFill>
              </a:rPr>
              <a:t>окисление цистеина,</a:t>
            </a:r>
            <a:r>
              <a:rPr lang="ru-RU" altLang="ru-RU" b="1" dirty="0" smtClean="0">
                <a:solidFill>
                  <a:srgbClr val="7030A0"/>
                </a:solidFill>
                <a:cs typeface="Arial" panose="020B0604020202020204" pitchFamily="34" charset="0"/>
              </a:rPr>
              <a:t> циклизация N-концевого </a:t>
            </a:r>
            <a:r>
              <a:rPr lang="ru-RU" altLang="ru-RU" b="1" dirty="0" err="1" smtClean="0">
                <a:solidFill>
                  <a:srgbClr val="7030A0"/>
                </a:solidFill>
                <a:cs typeface="Arial" panose="020B0604020202020204" pitchFamily="34" charset="0"/>
              </a:rPr>
              <a:t>глутамата</a:t>
            </a:r>
            <a:r>
              <a:rPr lang="ru-RU" altLang="ru-RU" b="1" dirty="0" smtClean="0">
                <a:solidFill>
                  <a:srgbClr val="7030A0"/>
                </a:solidFill>
                <a:cs typeface="Arial" panose="020B0604020202020204" pitchFamily="34" charset="0"/>
              </a:rPr>
              <a:t>, </a:t>
            </a:r>
            <a:r>
              <a:rPr lang="ru-RU" altLang="ru-RU" b="1" dirty="0" err="1" smtClean="0">
                <a:solidFill>
                  <a:srgbClr val="7030A0"/>
                </a:solidFill>
              </a:rPr>
              <a:t>амидирование</a:t>
            </a:r>
            <a:r>
              <a:rPr lang="ru-RU" altLang="ru-RU" b="1" dirty="0" smtClean="0">
                <a:solidFill>
                  <a:srgbClr val="7030A0"/>
                </a:solidFill>
              </a:rPr>
              <a:t>,</a:t>
            </a:r>
            <a:r>
              <a:rPr lang="ru-RU" altLang="ru-RU" dirty="0" smtClean="0">
                <a:solidFill>
                  <a:srgbClr val="7030A0"/>
                </a:solidFill>
              </a:rPr>
              <a:t> </a:t>
            </a:r>
            <a:r>
              <a:rPr lang="ru-RU" altLang="ru-RU" b="1" dirty="0" err="1" smtClean="0">
                <a:solidFill>
                  <a:srgbClr val="7030A0"/>
                </a:solidFill>
                <a:cs typeface="Arial" panose="020B0604020202020204" pitchFamily="34" charset="0"/>
              </a:rPr>
              <a:t>эпимеризация</a:t>
            </a:r>
            <a:r>
              <a:rPr lang="ru-RU" altLang="ru-RU" b="1" dirty="0" smtClean="0">
                <a:solidFill>
                  <a:srgbClr val="7030A0"/>
                </a:solidFill>
                <a:cs typeface="Arial" panose="020B0604020202020204" pitchFamily="34" charset="0"/>
              </a:rPr>
              <a:t> </a:t>
            </a:r>
            <a:r>
              <a:rPr lang="en-US" altLang="ru-RU" b="1" dirty="0" smtClean="0">
                <a:solidFill>
                  <a:srgbClr val="7030A0"/>
                </a:solidFill>
                <a:cs typeface="Arial" panose="020B0604020202020204" pitchFamily="34" charset="0"/>
              </a:rPr>
              <a:t>L</a:t>
            </a:r>
            <a:r>
              <a:rPr lang="ru-RU" altLang="ru-RU" b="1" dirty="0" smtClean="0">
                <a:solidFill>
                  <a:srgbClr val="7030A0"/>
                </a:solidFill>
                <a:cs typeface="Arial" panose="020B0604020202020204" pitchFamily="34" charset="0"/>
              </a:rPr>
              <a:t>-аминокислот, </a:t>
            </a:r>
            <a:r>
              <a:rPr lang="ru-RU" altLang="ru-RU" b="1" dirty="0" smtClean="0">
                <a:solidFill>
                  <a:srgbClr val="7030A0"/>
                </a:solidFill>
              </a:rPr>
              <a:t>трансформация аргинина в </a:t>
            </a:r>
            <a:r>
              <a:rPr lang="ru-RU" altLang="ru-RU" b="1" dirty="0" err="1" smtClean="0">
                <a:solidFill>
                  <a:srgbClr val="7030A0"/>
                </a:solidFill>
              </a:rPr>
              <a:t>цитруллин</a:t>
            </a:r>
            <a:r>
              <a:rPr lang="ru-RU" altLang="ru-RU" b="1" dirty="0" smtClean="0">
                <a:solidFill>
                  <a:srgbClr val="7030A0"/>
                </a:solidFill>
                <a:cs typeface="Arial" panose="020B0604020202020204" pitchFamily="34" charset="0"/>
              </a:rPr>
              <a:t>)</a:t>
            </a:r>
            <a:endParaRPr lang="ru-RU" altLang="ru-RU" b="1" dirty="0" smtClean="0">
              <a:solidFill>
                <a:srgbClr val="7030A0"/>
              </a:solidFill>
            </a:endParaRPr>
          </a:p>
          <a:p>
            <a:pPr eaLnBrk="1" fontAlgn="auto" hangingPunct="1">
              <a:spcBef>
                <a:spcPts val="0"/>
              </a:spcBef>
              <a:spcAft>
                <a:spcPct val="10000"/>
              </a:spcAft>
              <a:buFont typeface="Wingdings" panose="05000000000000000000" pitchFamily="2" charset="2"/>
              <a:buAutoNum type="arabicPeriod"/>
              <a:defRPr/>
            </a:pPr>
            <a:r>
              <a:rPr lang="ru-RU" altLang="ru-RU" b="1" u="sng" dirty="0" smtClean="0">
                <a:solidFill>
                  <a:srgbClr val="DC7CEC"/>
                </a:solidFill>
                <a:cs typeface="Arial" panose="020B0604020202020204" pitchFamily="34" charset="0"/>
              </a:rPr>
              <a:t>Присоединение кофакторов</a:t>
            </a:r>
            <a:r>
              <a:rPr lang="ru-RU" altLang="ru-RU" b="1" dirty="0" smtClean="0">
                <a:solidFill>
                  <a:srgbClr val="DC7CEC"/>
                </a:solidFill>
                <a:cs typeface="Arial" panose="020B0604020202020204" pitchFamily="34" charset="0"/>
              </a:rPr>
              <a:t> (</a:t>
            </a:r>
            <a:r>
              <a:rPr lang="ru-RU" altLang="ru-RU" b="1" dirty="0" err="1" smtClean="0">
                <a:solidFill>
                  <a:srgbClr val="DC7CEC"/>
                </a:solidFill>
                <a:cs typeface="Arial" panose="020B0604020202020204" pitchFamily="34" charset="0"/>
              </a:rPr>
              <a:t>пиридоксальфосфат</a:t>
            </a:r>
            <a:r>
              <a:rPr lang="ru-RU" altLang="ru-RU" b="1" dirty="0" smtClean="0">
                <a:solidFill>
                  <a:srgbClr val="DC7CEC"/>
                </a:solidFill>
                <a:cs typeface="Arial" panose="020B0604020202020204" pitchFamily="34" charset="0"/>
              </a:rPr>
              <a:t>, </a:t>
            </a:r>
            <a:r>
              <a:rPr lang="ru-RU" altLang="ru-RU" b="1" dirty="0" err="1" smtClean="0">
                <a:solidFill>
                  <a:srgbClr val="DC7CEC"/>
                </a:solidFill>
                <a:cs typeface="Arial" panose="020B0604020202020204" pitchFamily="34" charset="0"/>
              </a:rPr>
              <a:t>флавиновые</a:t>
            </a:r>
            <a:r>
              <a:rPr lang="ru-RU" altLang="ru-RU" b="1" dirty="0" smtClean="0">
                <a:solidFill>
                  <a:srgbClr val="DC7CEC"/>
                </a:solidFill>
                <a:cs typeface="Arial" panose="020B0604020202020204" pitchFamily="34" charset="0"/>
              </a:rPr>
              <a:t> коферменты, </a:t>
            </a:r>
            <a:r>
              <a:rPr lang="ru-RU" altLang="ru-RU" b="1" dirty="0" err="1" smtClean="0">
                <a:solidFill>
                  <a:srgbClr val="DC7CEC"/>
                </a:solidFill>
                <a:cs typeface="Arial" panose="020B0604020202020204" pitchFamily="34" charset="0"/>
              </a:rPr>
              <a:t>гем</a:t>
            </a:r>
            <a:r>
              <a:rPr lang="ru-RU" altLang="ru-RU" b="1" dirty="0" smtClean="0">
                <a:solidFill>
                  <a:srgbClr val="DC7CEC"/>
                </a:solidFill>
                <a:cs typeface="Arial" panose="020B0604020202020204" pitchFamily="34" charset="0"/>
              </a:rPr>
              <a:t>, биотин, </a:t>
            </a:r>
            <a:r>
              <a:rPr lang="ru-RU" altLang="ru-RU" b="1" dirty="0" err="1" smtClean="0">
                <a:solidFill>
                  <a:srgbClr val="DC7CEC"/>
                </a:solidFill>
                <a:cs typeface="Arial" panose="020B0604020202020204" pitchFamily="34" charset="0"/>
              </a:rPr>
              <a:t>липоевая</a:t>
            </a:r>
            <a:r>
              <a:rPr lang="ru-RU" altLang="ru-RU" b="1" dirty="0" smtClean="0">
                <a:solidFill>
                  <a:srgbClr val="DC7CEC"/>
                </a:solidFill>
                <a:cs typeface="Arial" panose="020B0604020202020204" pitchFamily="34" charset="0"/>
              </a:rPr>
              <a:t> кислота)</a:t>
            </a:r>
          </a:p>
          <a:p>
            <a:pPr eaLnBrk="1" fontAlgn="auto" hangingPunct="1">
              <a:spcBef>
                <a:spcPts val="0"/>
              </a:spcBef>
              <a:spcAft>
                <a:spcPct val="10000"/>
              </a:spcAft>
              <a:buFont typeface="Wingdings" panose="05000000000000000000" pitchFamily="2" charset="2"/>
              <a:buAutoNum type="arabicPeriod"/>
              <a:defRPr/>
            </a:pPr>
            <a:r>
              <a:rPr lang="ru-RU" altLang="ru-RU" b="1" u="sng" dirty="0" smtClean="0">
                <a:solidFill>
                  <a:schemeClr val="bg1">
                    <a:lumMod val="75000"/>
                  </a:schemeClr>
                </a:solidFill>
                <a:cs typeface="Arial" panose="020B0604020202020204" pitchFamily="34" charset="0"/>
              </a:rPr>
              <a:t>Присоединение липидов</a:t>
            </a:r>
            <a:r>
              <a:rPr lang="ru-RU" altLang="ru-RU" b="1" dirty="0" smtClean="0">
                <a:solidFill>
                  <a:schemeClr val="bg1">
                    <a:lumMod val="75000"/>
                  </a:schemeClr>
                </a:solidFill>
                <a:cs typeface="Arial" panose="020B0604020202020204" pitchFamily="34" charset="0"/>
              </a:rPr>
              <a:t> </a:t>
            </a:r>
            <a:r>
              <a:rPr lang="ru-RU" altLang="ru-RU" b="1" dirty="0" smtClean="0">
                <a:solidFill>
                  <a:schemeClr val="bg2">
                    <a:lumMod val="75000"/>
                  </a:schemeClr>
                </a:solidFill>
                <a:cs typeface="Arial" panose="020B0604020202020204" pitchFamily="34" charset="0"/>
              </a:rPr>
              <a:t>(</a:t>
            </a:r>
            <a:r>
              <a:rPr lang="ru-RU" altLang="ru-RU" b="1" dirty="0" err="1" smtClean="0">
                <a:solidFill>
                  <a:schemeClr val="bg2">
                    <a:lumMod val="75000"/>
                  </a:schemeClr>
                </a:solidFill>
                <a:cs typeface="Arial" panose="020B0604020202020204" pitchFamily="34" charset="0"/>
              </a:rPr>
              <a:t>изопренильные</a:t>
            </a:r>
            <a:r>
              <a:rPr lang="ru-RU" altLang="ru-RU" b="1" dirty="0" smtClean="0">
                <a:solidFill>
                  <a:schemeClr val="bg2">
                    <a:lumMod val="75000"/>
                  </a:schemeClr>
                </a:solidFill>
                <a:cs typeface="Arial" panose="020B0604020202020204" pitchFamily="34" charset="0"/>
              </a:rPr>
              <a:t> остатки, </a:t>
            </a:r>
            <a:r>
              <a:rPr lang="ru-RU" altLang="ru-RU" b="1" dirty="0" err="1" smtClean="0">
                <a:solidFill>
                  <a:schemeClr val="bg2">
                    <a:lumMod val="75000"/>
                  </a:schemeClr>
                </a:solidFill>
                <a:cs typeface="Arial" panose="020B0604020202020204" pitchFamily="34" charset="0"/>
              </a:rPr>
              <a:t>миристиновая</a:t>
            </a:r>
            <a:r>
              <a:rPr lang="ru-RU" altLang="ru-RU" b="1" dirty="0" smtClean="0">
                <a:solidFill>
                  <a:schemeClr val="bg2">
                    <a:lumMod val="75000"/>
                  </a:schemeClr>
                </a:solidFill>
                <a:cs typeface="Arial" panose="020B0604020202020204" pitchFamily="34" charset="0"/>
              </a:rPr>
              <a:t> к-та,  </a:t>
            </a:r>
            <a:r>
              <a:rPr lang="ru-RU" altLang="ru-RU" b="1" dirty="0" err="1" smtClean="0">
                <a:solidFill>
                  <a:schemeClr val="bg2">
                    <a:lumMod val="75000"/>
                  </a:schemeClr>
                </a:solidFill>
                <a:cs typeface="Arial" panose="020B0604020202020204" pitchFamily="34" charset="0"/>
              </a:rPr>
              <a:t>фосф</a:t>
            </a:r>
            <a:r>
              <a:rPr lang="ru-RU" altLang="ru-RU" b="1" dirty="0" err="1" smtClean="0">
                <a:solidFill>
                  <a:schemeClr val="bg2">
                    <a:lumMod val="75000"/>
                  </a:schemeClr>
                </a:solidFill>
              </a:rPr>
              <a:t>атидил</a:t>
            </a:r>
            <a:r>
              <a:rPr lang="ru-RU" altLang="ru-RU" b="1" dirty="0" err="1" smtClean="0">
                <a:solidFill>
                  <a:schemeClr val="bg2">
                    <a:lumMod val="75000"/>
                  </a:schemeClr>
                </a:solidFill>
                <a:cs typeface="Arial" panose="020B0604020202020204" pitchFamily="34" charset="0"/>
              </a:rPr>
              <a:t>инозитол</a:t>
            </a:r>
            <a:r>
              <a:rPr lang="ru-RU" altLang="ru-RU" b="1" dirty="0" smtClean="0">
                <a:solidFill>
                  <a:schemeClr val="bg2">
                    <a:lumMod val="75000"/>
                  </a:schemeClr>
                </a:solidFill>
                <a:cs typeface="Arial" panose="020B0604020202020204" pitchFamily="34" charset="0"/>
              </a:rPr>
              <a:t>)</a:t>
            </a:r>
          </a:p>
          <a:p>
            <a:pPr eaLnBrk="1" fontAlgn="auto" hangingPunct="1">
              <a:spcBef>
                <a:spcPts val="0"/>
              </a:spcBef>
              <a:spcAft>
                <a:spcPct val="10000"/>
              </a:spcAft>
              <a:buFont typeface="Wingdings" panose="05000000000000000000" pitchFamily="2" charset="2"/>
              <a:buAutoNum type="arabicPeriod"/>
              <a:defRPr/>
            </a:pPr>
            <a:r>
              <a:rPr lang="ru-RU" altLang="ru-RU" b="1" u="sng" dirty="0" smtClean="0">
                <a:solidFill>
                  <a:srgbClr val="92D050"/>
                </a:solidFill>
              </a:rPr>
              <a:t>Присоединение пептидов</a:t>
            </a:r>
            <a:r>
              <a:rPr lang="ru-RU" altLang="ru-RU" b="1" dirty="0" smtClean="0">
                <a:solidFill>
                  <a:srgbClr val="92D050"/>
                </a:solidFill>
              </a:rPr>
              <a:t> (</a:t>
            </a:r>
            <a:r>
              <a:rPr lang="ru-RU" altLang="ru-RU" b="1" dirty="0" err="1" smtClean="0">
                <a:solidFill>
                  <a:srgbClr val="92D050"/>
                </a:solidFill>
              </a:rPr>
              <a:t>убиквитинирование</a:t>
            </a:r>
            <a:r>
              <a:rPr lang="ru-RU" altLang="ru-RU" b="1" dirty="0" smtClean="0">
                <a:solidFill>
                  <a:srgbClr val="92D050"/>
                </a:solidFill>
              </a:rPr>
              <a:t>, </a:t>
            </a:r>
            <a:r>
              <a:rPr lang="ru-RU" altLang="ru-RU" b="1" dirty="0" err="1" smtClean="0">
                <a:solidFill>
                  <a:srgbClr val="92D050"/>
                </a:solidFill>
              </a:rPr>
              <a:t>сумоилирование</a:t>
            </a:r>
            <a:r>
              <a:rPr lang="ru-RU" altLang="ru-RU" b="1" dirty="0" smtClean="0">
                <a:solidFill>
                  <a:srgbClr val="92D050"/>
                </a:solidFill>
              </a:rPr>
              <a:t>)</a:t>
            </a:r>
          </a:p>
          <a:p>
            <a:pPr eaLnBrk="1" fontAlgn="auto" hangingPunct="1">
              <a:spcBef>
                <a:spcPts val="0"/>
              </a:spcBef>
              <a:spcAft>
                <a:spcPct val="10000"/>
              </a:spcAft>
              <a:buFont typeface="Wingdings" panose="05000000000000000000" pitchFamily="2" charset="2"/>
              <a:buAutoNum type="arabicPeriod"/>
              <a:defRPr/>
            </a:pPr>
            <a:r>
              <a:rPr lang="ru-RU" altLang="ru-RU" b="1" u="sng" dirty="0" smtClean="0"/>
              <a:t>Присоединение полисахаридов (N- и О-</a:t>
            </a:r>
            <a:r>
              <a:rPr lang="ru-RU" altLang="ru-RU" b="1" u="sng" dirty="0" err="1" smtClean="0"/>
              <a:t>гликозилирование</a:t>
            </a:r>
            <a:r>
              <a:rPr lang="ru-RU" altLang="ru-RU" b="1" u="sng" dirty="0" smtClean="0"/>
              <a:t>)</a:t>
            </a:r>
          </a:p>
          <a:p>
            <a:pPr eaLnBrk="1" fontAlgn="auto" hangingPunct="1">
              <a:spcBef>
                <a:spcPts val="0"/>
              </a:spcBef>
              <a:spcAft>
                <a:spcPct val="10000"/>
              </a:spcAft>
              <a:buFont typeface="Wingdings" panose="05000000000000000000" pitchFamily="2" charset="2"/>
              <a:buAutoNum type="arabicPeriod"/>
              <a:defRPr/>
            </a:pPr>
            <a:r>
              <a:rPr lang="ru-RU" altLang="ru-RU" b="1" u="sng" dirty="0" err="1" smtClean="0">
                <a:solidFill>
                  <a:srgbClr val="FF7C80"/>
                </a:solidFill>
              </a:rPr>
              <a:t>Сплайсинг</a:t>
            </a:r>
            <a:r>
              <a:rPr lang="ru-RU" altLang="ru-RU" b="1" u="sng" dirty="0" smtClean="0">
                <a:solidFill>
                  <a:srgbClr val="FF7C80"/>
                </a:solidFill>
              </a:rPr>
              <a:t> белков</a:t>
            </a:r>
          </a:p>
          <a:p>
            <a:pPr eaLnBrk="1" fontAlgn="auto" hangingPunct="1">
              <a:spcBef>
                <a:spcPts val="0"/>
              </a:spcBef>
              <a:spcAft>
                <a:spcPct val="10000"/>
              </a:spcAft>
              <a:buFont typeface="Wingdings" panose="05000000000000000000" pitchFamily="2" charset="2"/>
              <a:buAutoNum type="arabicPeriod"/>
              <a:defRPr/>
            </a:pPr>
            <a:r>
              <a:rPr lang="ru-RU" altLang="ru-RU" b="1" u="sng" dirty="0" smtClean="0">
                <a:solidFill>
                  <a:srgbClr val="FF7C80"/>
                </a:solidFill>
              </a:rPr>
              <a:t>Ограниченный </a:t>
            </a:r>
            <a:r>
              <a:rPr lang="ru-RU" altLang="ru-RU" b="1" u="sng" dirty="0" err="1" smtClean="0">
                <a:solidFill>
                  <a:srgbClr val="FF7C80"/>
                </a:solidFill>
              </a:rPr>
              <a:t>протеолиз</a:t>
            </a:r>
            <a:r>
              <a:rPr lang="ru-RU" altLang="ru-RU" b="1" dirty="0" smtClean="0">
                <a:solidFill>
                  <a:srgbClr val="FF7C80"/>
                </a:solidFill>
              </a:rPr>
              <a:t> (удаление </a:t>
            </a:r>
            <a:r>
              <a:rPr lang="en-US" altLang="ru-RU" b="1" dirty="0" smtClean="0">
                <a:solidFill>
                  <a:srgbClr val="FF7C80"/>
                </a:solidFill>
              </a:rPr>
              <a:t>N</a:t>
            </a:r>
            <a:r>
              <a:rPr lang="ru-RU" altLang="ru-RU" b="1" dirty="0" smtClean="0">
                <a:solidFill>
                  <a:srgbClr val="FF7C80"/>
                </a:solidFill>
              </a:rPr>
              <a:t>- и С-концевых аминокислот, удаление сигнального пептида, удаление  </a:t>
            </a:r>
            <a:r>
              <a:rPr lang="ru-RU" altLang="ru-RU" b="1" dirty="0" err="1" smtClean="0">
                <a:solidFill>
                  <a:srgbClr val="FF7C80"/>
                </a:solidFill>
              </a:rPr>
              <a:t>пропептида</a:t>
            </a:r>
            <a:r>
              <a:rPr lang="ru-RU" altLang="ru-RU" b="1" dirty="0" smtClean="0">
                <a:solidFill>
                  <a:srgbClr val="FF7C80"/>
                </a:solidFill>
              </a:rPr>
              <a:t>, созревание белка) </a:t>
            </a:r>
          </a:p>
        </p:txBody>
      </p:sp>
      <p:sp>
        <p:nvSpPr>
          <p:cNvPr id="4" name="Прямоугольник 3"/>
          <p:cNvSpPr/>
          <p:nvPr/>
        </p:nvSpPr>
        <p:spPr>
          <a:xfrm>
            <a:off x="8181975" y="5310188"/>
            <a:ext cx="3638550" cy="646112"/>
          </a:xfrm>
          <a:prstGeom prst="rect">
            <a:avLst/>
          </a:prstGeom>
        </p:spPr>
        <p:txBody>
          <a:bodyPr>
            <a:spAutoFit/>
          </a:bodyPr>
          <a:lstStyle/>
          <a:p>
            <a:pPr eaLnBrk="1" fontAlgn="auto" hangingPunct="1">
              <a:spcBef>
                <a:spcPts val="0"/>
              </a:spcBef>
              <a:spcAft>
                <a:spcPts val="0"/>
              </a:spcAft>
              <a:defRPr/>
            </a:pPr>
            <a:r>
              <a:rPr lang="en-US" i="1" dirty="0">
                <a:latin typeface="+mn-lt"/>
              </a:rPr>
              <a:t>Cell Res</a:t>
            </a:r>
            <a:r>
              <a:rPr lang="ru-RU" i="1" dirty="0">
                <a:latin typeface="+mn-lt"/>
              </a:rPr>
              <a:t>. </a:t>
            </a:r>
            <a:r>
              <a:rPr lang="en-US" dirty="0">
                <a:latin typeface="+mn-lt"/>
              </a:rPr>
              <a:t>2014</a:t>
            </a:r>
            <a:r>
              <a:rPr lang="ru-RU" dirty="0">
                <a:latin typeface="+mn-lt"/>
              </a:rPr>
              <a:t>.</a:t>
            </a:r>
            <a:r>
              <a:rPr lang="en-US" dirty="0">
                <a:latin typeface="+mn-lt"/>
              </a:rPr>
              <a:t> </a:t>
            </a:r>
            <a:r>
              <a:rPr lang="en-US" b="1" dirty="0">
                <a:latin typeface="+mn-lt"/>
              </a:rPr>
              <a:t>24</a:t>
            </a:r>
            <a:r>
              <a:rPr lang="ru-RU" b="1" dirty="0">
                <a:latin typeface="+mn-lt"/>
              </a:rPr>
              <a:t>:</a:t>
            </a:r>
            <a:r>
              <a:rPr lang="en-US" dirty="0">
                <a:latin typeface="+mn-lt"/>
              </a:rPr>
              <a:t>143</a:t>
            </a:r>
            <a:r>
              <a:rPr lang="ru-RU" dirty="0">
                <a:latin typeface="+mn-lt"/>
              </a:rPr>
              <a:t>-</a:t>
            </a:r>
            <a:r>
              <a:rPr lang="en-US" dirty="0">
                <a:latin typeface="+mn-lt"/>
              </a:rPr>
              <a:t>160. </a:t>
            </a:r>
            <a:r>
              <a:rPr lang="en-US" dirty="0">
                <a:solidFill>
                  <a:schemeClr val="accent1">
                    <a:lumMod val="50000"/>
                  </a:schemeClr>
                </a:solidFill>
                <a:latin typeface="+mn-lt"/>
              </a:rPr>
              <a:t>https://doi.org/10.1038/cr.2013.151</a:t>
            </a:r>
            <a:endParaRPr lang="ru-RU" dirty="0">
              <a:solidFill>
                <a:schemeClr val="accent1">
                  <a:lumMod val="50000"/>
                </a:schemeClr>
              </a:solidFill>
              <a:latin typeface="+mn-lt"/>
            </a:endParaRPr>
          </a:p>
        </p:txBody>
      </p:sp>
    </p:spTree>
    <p:extLst>
      <p:ext uri="{BB962C8B-B14F-4D97-AF65-F5344CB8AC3E}">
        <p14:creationId xmlns:p14="http://schemas.microsoft.com/office/powerpoint/2010/main" val="72531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Рисунок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250" y="15875"/>
            <a:ext cx="5524500"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Прямоугольник 4"/>
          <p:cNvSpPr>
            <a:spLocks noChangeArrowheads="1"/>
          </p:cNvSpPr>
          <p:nvPr/>
        </p:nvSpPr>
        <p:spPr bwMode="auto">
          <a:xfrm>
            <a:off x="6224588" y="6356350"/>
            <a:ext cx="490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hlinkClick r:id="rId4"/>
              </a:rPr>
              <a:t>Acta Naturae</a:t>
            </a:r>
            <a:r>
              <a:rPr lang="en-US" altLang="ru-RU"/>
              <a:t>. 2009</a:t>
            </a:r>
            <a:r>
              <a:rPr lang="ru-RU" altLang="ru-RU"/>
              <a:t>. </a:t>
            </a:r>
            <a:r>
              <a:rPr lang="en-US" altLang="ru-RU"/>
              <a:t>1(3): 29–51. PMID: </a:t>
            </a:r>
            <a:r>
              <a:rPr lang="en-US" altLang="ru-RU">
                <a:hlinkClick r:id="rId5"/>
              </a:rPr>
              <a:t>22649613</a:t>
            </a:r>
            <a:r>
              <a:rPr lang="en-US" altLang="ru-RU"/>
              <a:t> </a:t>
            </a:r>
            <a:endParaRPr lang="ru-RU" altLang="ru-RU"/>
          </a:p>
        </p:txBody>
      </p:sp>
      <p:sp>
        <p:nvSpPr>
          <p:cNvPr id="56325" name="Прямоугольник 5"/>
          <p:cNvSpPr>
            <a:spLocks noChangeArrowheads="1"/>
          </p:cNvSpPr>
          <p:nvPr/>
        </p:nvSpPr>
        <p:spPr bwMode="auto">
          <a:xfrm>
            <a:off x="6224588" y="473075"/>
            <a:ext cx="5505450"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2000" b="1">
                <a:solidFill>
                  <a:srgbClr val="DC7CEC"/>
                </a:solidFill>
              </a:rPr>
              <a:t>Основные простетические группы.</a:t>
            </a:r>
          </a:p>
          <a:p>
            <a:pPr algn="just" eaLnBrk="1" hangingPunct="1"/>
            <a:r>
              <a:rPr lang="ru-RU" altLang="ru-RU" b="1"/>
              <a:t>Простетическая группа</a:t>
            </a:r>
            <a:r>
              <a:rPr lang="ru-RU" altLang="ru-RU"/>
              <a:t> — небелковый (и не производный от аминокислот) компонент, ковалентно связанный с белком, который выполняет важную роль в биологической активности соответствующего белка. Простетические группы могут быть органическими (витамины, углеводы, липиды) или неорганическими (например, ионы металлов). Простетическая группа - кофермент, прочно связанный с апоферментом ковалентными связями. Белок без простетической группы называется «</a:t>
            </a:r>
            <a:r>
              <a:rPr lang="ru-RU" altLang="ru-RU" b="1"/>
              <a:t>апобелок</a:t>
            </a:r>
            <a:r>
              <a:rPr lang="ru-RU" altLang="ru-RU"/>
              <a:t>», а белок с присоединенной группой — «</a:t>
            </a:r>
            <a:r>
              <a:rPr lang="ru-RU" altLang="ru-RU" b="1"/>
              <a:t>холобелок</a:t>
            </a:r>
            <a:r>
              <a:rPr lang="ru-RU" altLang="ru-RU"/>
              <a:t>» (или, соответственно, в случае ферментов — </a:t>
            </a:r>
            <a:r>
              <a:rPr lang="ru-RU" altLang="ru-RU" b="1"/>
              <a:t>апофермент</a:t>
            </a:r>
            <a:r>
              <a:rPr lang="ru-RU" altLang="ru-RU"/>
              <a:t> и </a:t>
            </a:r>
            <a:r>
              <a:rPr lang="ru-RU" altLang="ru-RU" b="1"/>
              <a:t>холофермент</a:t>
            </a:r>
            <a:r>
              <a:rPr lang="ru-RU" altLang="ru-RU"/>
              <a:t>). Простетические группы — это подкласс кофакторов. Они отличаются от коферментов тем, что простетические группы постоянно связаны с ферментами ковалентной связью, в то время как коферменты связаны с ферментами непостоянно нековалентными межмолекулярными силами.</a:t>
            </a:r>
          </a:p>
        </p:txBody>
      </p:sp>
    </p:spTree>
    <p:extLst>
      <p:ext uri="{BB962C8B-B14F-4D97-AF65-F5344CB8AC3E}">
        <p14:creationId xmlns:p14="http://schemas.microsoft.com/office/powerpoint/2010/main" val="30217412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3954</TotalTime>
  <Words>4365</Words>
  <Application>Microsoft Office PowerPoint</Application>
  <PresentationFormat>Широкоэкранный</PresentationFormat>
  <Paragraphs>482</Paragraphs>
  <Slides>74</Slides>
  <Notes>26</Notes>
  <HiddenSlides>0</HiddenSlides>
  <MMClips>2</MMClips>
  <ScaleCrop>false</ScaleCrop>
  <HeadingPairs>
    <vt:vector size="8" baseType="variant">
      <vt:variant>
        <vt:lpstr>Использованные шрифты</vt:lpstr>
      </vt:variant>
      <vt:variant>
        <vt:i4>8</vt:i4>
      </vt:variant>
      <vt:variant>
        <vt:lpstr>Тема</vt:lpstr>
      </vt:variant>
      <vt:variant>
        <vt:i4>1</vt:i4>
      </vt:variant>
      <vt:variant>
        <vt:lpstr>Внедренные серверы OLE</vt:lpstr>
      </vt:variant>
      <vt:variant>
        <vt:i4>1</vt:i4>
      </vt:variant>
      <vt:variant>
        <vt:lpstr>Заголовки слайдов</vt:lpstr>
      </vt:variant>
      <vt:variant>
        <vt:i4>74</vt:i4>
      </vt:variant>
    </vt:vector>
  </HeadingPairs>
  <TitlesOfParts>
    <vt:vector size="84" baseType="lpstr">
      <vt:lpstr>Arial</vt:lpstr>
      <vt:lpstr>Calibri</vt:lpstr>
      <vt:lpstr>Calibri Light</vt:lpstr>
      <vt:lpstr>Georgia</vt:lpstr>
      <vt:lpstr>Palatino Linotype</vt:lpstr>
      <vt:lpstr>Symbol</vt:lpstr>
      <vt:lpstr>Times New Roman</vt:lpstr>
      <vt:lpstr>Wingdings</vt:lpstr>
      <vt:lpstr>Тема Office</vt:lpstr>
      <vt:lpstr>Image</vt:lpstr>
      <vt:lpstr>Котрансляционный фолдинг белков (эукариоты)</vt:lpstr>
      <vt:lpstr>Участники фолдинга белков in vivo</vt:lpstr>
      <vt:lpstr>Презентация PowerPoint</vt:lpstr>
      <vt:lpstr>Презентация PowerPoint</vt:lpstr>
      <vt:lpstr>Презентация PowerPoint</vt:lpstr>
      <vt:lpstr>Презентация PowerPoint</vt:lpstr>
      <vt:lpstr>Посттрансляционная модификация белков</vt:lpstr>
      <vt:lpstr> Основные типы посттрансляционной модификации белков</vt:lpstr>
      <vt:lpstr>Презентация PowerPoint</vt:lpstr>
      <vt:lpstr>Присоединение кофакторов </vt:lpstr>
      <vt:lpstr>Модификация NH2-конца</vt:lpstr>
      <vt:lpstr>Презентация PowerPoint</vt:lpstr>
      <vt:lpstr>Метилирование N-концевой аминокислоты и остатков лизина, аргинина, гистидина</vt:lpstr>
      <vt:lpstr>Фосфорилирование остатков серина, треонина и тирозина</vt:lpstr>
      <vt:lpstr>Фосфорилирование/ дефосфорилирование белков и регуляция клеточных процессов</vt:lpstr>
      <vt:lpstr>Презентация PowerPoint</vt:lpstr>
      <vt:lpstr>Окисление цистеина</vt:lpstr>
      <vt:lpstr>Присоединение липидных  компонентов (мембранных якорей)  Модификация N-конца</vt:lpstr>
      <vt:lpstr>Присоединение липидных компонентов (мембранных якорей)  Модификация N-конца (2)</vt:lpstr>
      <vt:lpstr>Присоединение липидных компонентов (мембранных якорей) к  С-концу белка (1)</vt:lpstr>
      <vt:lpstr>Присоединение липидных компонентов (GPI- якорь) к  С-концу белка (2)</vt:lpstr>
      <vt:lpstr>Ферменты синтеза липидных компонентов связаны с мембранами гладкого ЭР</vt:lpstr>
      <vt:lpstr>Убиквитинирование белка</vt:lpstr>
      <vt:lpstr>Аминокислотная последовательность и структура убиквитина и SUMO1</vt:lpstr>
      <vt:lpstr>Презентация PowerPoint</vt:lpstr>
      <vt:lpstr>Презентация PowerPoint</vt:lpstr>
      <vt:lpstr>Сплайсинг белков </vt:lpstr>
      <vt:lpstr>Пространственная структура  мини-интеина</vt:lpstr>
      <vt:lpstr>Механизм сплайсинга мРНК</vt:lpstr>
      <vt:lpstr>Механизм белкового сплайсинга (1)</vt:lpstr>
      <vt:lpstr>Презентация PowerPoint</vt:lpstr>
      <vt:lpstr>Механизм белкового сплайсинга (2)</vt:lpstr>
      <vt:lpstr>Механизм транс-сплайсинга </vt:lpstr>
      <vt:lpstr>Принципиальный механизм хоуминга интеинов </vt:lpstr>
      <vt:lpstr>Интеин-содержащие белки </vt:lpstr>
      <vt:lpstr>Ограниченный протеолиз</vt:lpstr>
      <vt:lpstr>Сигнальная гипотеза  (Blobel, Dobberstein, 1975) </vt:lpstr>
      <vt:lpstr>Секреция белков</vt:lpstr>
      <vt:lpstr>Основные структурные элементы  сигнальных последовательностей</vt:lpstr>
      <vt:lpstr>SRP - signal recognition particle</vt:lpstr>
      <vt:lpstr>Котрансляционный перенос белков в ЭР</vt:lpstr>
      <vt:lpstr>Посттрансляционная транслокация секреторных белков в ЭР</vt:lpstr>
      <vt:lpstr>Сочетание различных сигнальных последовательностей определяет локализацию белка в различных компартментах митохондрии</vt:lpstr>
      <vt:lpstr>Схема процессинга секреторных белков протеазами</vt:lpstr>
      <vt:lpstr>Образование зрелого белка из предшественника. Удаление сигнального пептида. </vt:lpstr>
      <vt:lpstr>Образование зрелого белка из предшественника. Разделение субъединиц белка </vt:lpstr>
      <vt:lpstr>Схема созревания белка в ЭР</vt:lpstr>
      <vt:lpstr>Презентация PowerPoint</vt:lpstr>
      <vt:lpstr>Презентация PowerPoint</vt:lpstr>
      <vt:lpstr>Презентация PowerPoint</vt:lpstr>
      <vt:lpstr>Презентация PowerPoint</vt:lpstr>
      <vt:lpstr>MAKING ATP</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Котрансляционный фолдинг белков (эукариоты)</dc:title>
  <dc:creator>RePack by Diakov</dc:creator>
  <cp:lastModifiedBy>RePack by Diakov</cp:lastModifiedBy>
  <cp:revision>24</cp:revision>
  <dcterms:created xsi:type="dcterms:W3CDTF">2021-02-25T22:29:13Z</dcterms:created>
  <dcterms:modified xsi:type="dcterms:W3CDTF">2021-03-10T09:10:38Z</dcterms:modified>
</cp:coreProperties>
</file>